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62" r:id="rId2"/>
    <p:sldId id="261" r:id="rId3"/>
    <p:sldId id="260" r:id="rId4"/>
    <p:sldId id="263" r:id="rId5"/>
    <p:sldId id="264" r:id="rId6"/>
    <p:sldId id="265" r:id="rId7"/>
    <p:sldId id="266" r:id="rId8"/>
    <p:sldId id="269" r:id="rId9"/>
    <p:sldId id="270" r:id="rId10"/>
    <p:sldId id="267" r:id="rId11"/>
    <p:sldId id="268" r:id="rId12"/>
    <p:sldId id="276" r:id="rId13"/>
    <p:sldId id="277" r:id="rId14"/>
    <p:sldId id="256" r:id="rId15"/>
    <p:sldId id="257" r:id="rId16"/>
    <p:sldId id="275" r:id="rId17"/>
    <p:sldId id="258" r:id="rId18"/>
    <p:sldId id="273" r:id="rId19"/>
    <p:sldId id="274" r:id="rId20"/>
    <p:sldId id="259" r:id="rId21"/>
    <p:sldId id="272" r:id="rId22"/>
    <p:sldId id="271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858A-58B0-46E9-ADE8-186B901A9A10}" type="datetimeFigureOut">
              <a:rPr lang="hu-HU" smtClean="0"/>
              <a:t>2024. 04. 15.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2548-9339-49DE-9614-9793C986FA5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5859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858A-58B0-46E9-ADE8-186B901A9A10}" type="datetimeFigureOut">
              <a:rPr lang="hu-HU" smtClean="0"/>
              <a:t>2024. 04. 15.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2548-9339-49DE-9614-9793C986FA5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7355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858A-58B0-46E9-ADE8-186B901A9A10}" type="datetimeFigureOut">
              <a:rPr lang="hu-HU" smtClean="0"/>
              <a:t>2024. 04. 15.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2548-9339-49DE-9614-9793C986FA52}" type="slidenum">
              <a:rPr lang="hu-HU" smtClean="0"/>
              <a:t>‹#›</a:t>
            </a:fld>
            <a:endParaRPr lang="hu-H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7559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858A-58B0-46E9-ADE8-186B901A9A10}" type="datetimeFigureOut">
              <a:rPr lang="hu-HU" smtClean="0"/>
              <a:t>2024. 04. 15.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2548-9339-49DE-9614-9793C986FA5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3007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858A-58B0-46E9-ADE8-186B901A9A10}" type="datetimeFigureOut">
              <a:rPr lang="hu-HU" smtClean="0"/>
              <a:t>2024. 04. 15.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2548-9339-49DE-9614-9793C986FA52}" type="slidenum">
              <a:rPr lang="hu-HU" smtClean="0"/>
              <a:t>‹#›</a:t>
            </a:fld>
            <a:endParaRPr lang="hu-H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24843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858A-58B0-46E9-ADE8-186B901A9A10}" type="datetimeFigureOut">
              <a:rPr lang="hu-HU" smtClean="0"/>
              <a:t>2024. 04. 15.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2548-9339-49DE-9614-9793C986FA5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5744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858A-58B0-46E9-ADE8-186B901A9A10}" type="datetimeFigureOut">
              <a:rPr lang="hu-HU" smtClean="0"/>
              <a:t>2024. 04. 15.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2548-9339-49DE-9614-9793C986FA5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7442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858A-58B0-46E9-ADE8-186B901A9A10}" type="datetimeFigureOut">
              <a:rPr lang="hu-HU" smtClean="0"/>
              <a:t>2024. 04. 15.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2548-9339-49DE-9614-9793C986FA5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8632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858A-58B0-46E9-ADE8-186B901A9A10}" type="datetimeFigureOut">
              <a:rPr lang="hu-HU" smtClean="0"/>
              <a:t>2024. 04. 15.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2548-9339-49DE-9614-9793C986FA5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5143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858A-58B0-46E9-ADE8-186B901A9A10}" type="datetimeFigureOut">
              <a:rPr lang="hu-HU" smtClean="0"/>
              <a:t>2024. 04. 15.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2548-9339-49DE-9614-9793C986FA5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0631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858A-58B0-46E9-ADE8-186B901A9A10}" type="datetimeFigureOut">
              <a:rPr lang="hu-HU" smtClean="0"/>
              <a:t>2024. 04. 15.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2548-9339-49DE-9614-9793C986FA5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3066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858A-58B0-46E9-ADE8-186B901A9A10}" type="datetimeFigureOut">
              <a:rPr lang="hu-HU" smtClean="0"/>
              <a:t>2024. 04. 15.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2548-9339-49DE-9614-9793C986FA5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8385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858A-58B0-46E9-ADE8-186B901A9A10}" type="datetimeFigureOut">
              <a:rPr lang="hu-HU" smtClean="0"/>
              <a:t>2024. 04. 15.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2548-9339-49DE-9614-9793C986FA5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90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858A-58B0-46E9-ADE8-186B901A9A10}" type="datetimeFigureOut">
              <a:rPr lang="hu-HU" smtClean="0"/>
              <a:t>2024. 04. 15.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2548-9339-49DE-9614-9793C986FA5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4682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858A-58B0-46E9-ADE8-186B901A9A10}" type="datetimeFigureOut">
              <a:rPr lang="hu-HU" smtClean="0"/>
              <a:t>2024. 04. 15.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2548-9339-49DE-9614-9793C986FA5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8317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858A-58B0-46E9-ADE8-186B901A9A10}" type="datetimeFigureOut">
              <a:rPr lang="hu-HU" smtClean="0"/>
              <a:t>2024. 04. 15.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2548-9339-49DE-9614-9793C986FA5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4947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D858A-58B0-46E9-ADE8-186B901A9A10}" type="datetimeFigureOut">
              <a:rPr lang="hu-HU" smtClean="0"/>
              <a:t>2024. 04. 15.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E4D2548-9339-49DE-9614-9793C986FA5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543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19280" y="2438400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hu-HU" sz="4400" b="1" dirty="0" smtClean="0">
                <a:solidFill>
                  <a:schemeClr val="tx1"/>
                </a:solidFill>
              </a:rPr>
              <a:t>Magyar diákok szakmai gyakorlata</a:t>
            </a:r>
            <a:br>
              <a:rPr lang="hu-HU" sz="4400" b="1" dirty="0" smtClean="0">
                <a:solidFill>
                  <a:schemeClr val="tx1"/>
                </a:solidFill>
              </a:rPr>
            </a:br>
            <a:r>
              <a:rPr lang="hu-HU" sz="4400" b="1" dirty="0" err="1" smtClean="0">
                <a:solidFill>
                  <a:schemeClr val="tx1"/>
                </a:solidFill>
              </a:rPr>
              <a:t>Portugália-Faro</a:t>
            </a:r>
            <a:endParaRPr lang="hu-HU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57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098" y="1173330"/>
            <a:ext cx="3084393" cy="411252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014" y="2548720"/>
            <a:ext cx="4899546" cy="3674660"/>
          </a:xfrm>
          <a:prstGeom prst="rect">
            <a:avLst/>
          </a:prstGeom>
        </p:spPr>
      </p:pic>
      <p:sp>
        <p:nvSpPr>
          <p:cNvPr id="9" name="Cím 8"/>
          <p:cNvSpPr>
            <a:spLocks noGrp="1"/>
          </p:cNvSpPr>
          <p:nvPr>
            <p:ph type="title"/>
          </p:nvPr>
        </p:nvSpPr>
        <p:spPr>
          <a:xfrm>
            <a:off x="677334" y="609600"/>
            <a:ext cx="3867370" cy="1000836"/>
          </a:xfrm>
        </p:spPr>
        <p:txBody>
          <a:bodyPr/>
          <a:lstStyle/>
          <a:p>
            <a:r>
              <a:rPr lang="hu-HU" b="1" dirty="0" smtClean="0">
                <a:solidFill>
                  <a:schemeClr val="tx1"/>
                </a:solidFill>
              </a:rPr>
              <a:t>Szállásunk</a:t>
            </a:r>
            <a:endParaRPr lang="hu-H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95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079" y="2242386"/>
            <a:ext cx="5212532" cy="390177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325" y="1730912"/>
            <a:ext cx="3309939" cy="441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4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4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4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965" y="-594"/>
            <a:ext cx="6858594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5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5390AEBF-A0A2-97EB-A502-852EE19FF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249" y="1631660"/>
            <a:ext cx="3683000" cy="276225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="" xmlns:a16="http://schemas.microsoft.com/office/drawing/2014/main" id="{8E354095-2F9B-687F-87FB-B50FE5DE4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54" y="3745230"/>
            <a:ext cx="3682999" cy="2762249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="" xmlns:a16="http://schemas.microsoft.com/office/drawing/2014/main" id="{7E528D24-A04D-6788-3F02-3ADCD9846F31}"/>
              </a:ext>
            </a:extLst>
          </p:cNvPr>
          <p:cNvSpPr txBox="1"/>
          <p:nvPr/>
        </p:nvSpPr>
        <p:spPr>
          <a:xfrm>
            <a:off x="5058010" y="61973"/>
            <a:ext cx="2443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latin typeface="+mj-lt"/>
              </a:rPr>
              <a:t>Február 23.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C872A904-FA57-C3D9-93C0-4E012DB1363D}"/>
              </a:ext>
            </a:extLst>
          </p:cNvPr>
          <p:cNvSpPr txBox="1"/>
          <p:nvPr/>
        </p:nvSpPr>
        <p:spPr>
          <a:xfrm>
            <a:off x="924445" y="642907"/>
            <a:ext cx="2188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ase"/>
            <a:r>
              <a:rPr lang="hu-HU" sz="2800" b="1" i="0" dirty="0">
                <a:effectLst/>
                <a:latin typeface="+mj-lt"/>
              </a:rPr>
              <a:t>Arco da Vila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="" xmlns:a16="http://schemas.microsoft.com/office/drawing/2014/main" id="{E6705474-AF28-8C31-994A-BAF3645053DD}"/>
              </a:ext>
            </a:extLst>
          </p:cNvPr>
          <p:cNvSpPr txBox="1"/>
          <p:nvPr/>
        </p:nvSpPr>
        <p:spPr>
          <a:xfrm>
            <a:off x="30397" y="1203121"/>
            <a:ext cx="39011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1" dirty="0">
                <a:latin typeface="+mj-lt"/>
              </a:rPr>
              <a:t>A város egyik középkori kapujára épült ez a monumentális boltív. </a:t>
            </a:r>
          </a:p>
        </p:txBody>
      </p:sp>
      <p:pic>
        <p:nvPicPr>
          <p:cNvPr id="14" name="Kép 13">
            <a:extLst>
              <a:ext uri="{FF2B5EF4-FFF2-40B4-BE49-F238E27FC236}">
                <a16:creationId xmlns="" xmlns:a16="http://schemas.microsoft.com/office/drawing/2014/main" id="{BF9C078D-D563-3E92-01A0-6E3C2727F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6868" y="3096462"/>
            <a:ext cx="2558263" cy="3411017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="" xmlns:a16="http://schemas.microsoft.com/office/drawing/2014/main" id="{771C19FF-099B-8E8B-0404-D188942EEB26}"/>
              </a:ext>
            </a:extLst>
          </p:cNvPr>
          <p:cNvSpPr txBox="1"/>
          <p:nvPr/>
        </p:nvSpPr>
        <p:spPr>
          <a:xfrm>
            <a:off x="4810883" y="638579"/>
            <a:ext cx="29375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latin typeface="+mj-lt"/>
              </a:rPr>
              <a:t>III. Alfonz portugál király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="" xmlns:a16="http://schemas.microsoft.com/office/drawing/2014/main" id="{4329C7A8-9892-D593-023A-39DD4129EFA9}"/>
              </a:ext>
            </a:extLst>
          </p:cNvPr>
          <p:cNvSpPr txBox="1"/>
          <p:nvPr/>
        </p:nvSpPr>
        <p:spPr>
          <a:xfrm>
            <a:off x="4031226" y="1166127"/>
            <a:ext cx="41202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1" dirty="0">
                <a:latin typeface="+mj-lt"/>
              </a:rPr>
              <a:t>Született:1210 </a:t>
            </a:r>
            <a:br>
              <a:rPr lang="hu-HU" sz="1600" b="1" dirty="0">
                <a:latin typeface="+mj-lt"/>
              </a:rPr>
            </a:br>
            <a:r>
              <a:rPr lang="hu-HU" sz="1600" b="1" dirty="0">
                <a:latin typeface="+mj-lt"/>
              </a:rPr>
              <a:t>Meghalt:1279</a:t>
            </a:r>
            <a:br>
              <a:rPr lang="hu-HU" sz="1600" b="1" dirty="0">
                <a:latin typeface="+mj-lt"/>
              </a:rPr>
            </a:br>
            <a:r>
              <a:rPr lang="hu-HU" sz="1600" b="1" dirty="0">
                <a:latin typeface="+mj-lt"/>
              </a:rPr>
              <a:t>1247 – 1279 uralkodott</a:t>
            </a:r>
          </a:p>
          <a:p>
            <a:r>
              <a:rPr lang="hu-HU" sz="1600" b="1" dirty="0">
                <a:latin typeface="+mj-lt"/>
              </a:rPr>
              <a:t>Helyreállította a békét </a:t>
            </a:r>
            <a:r>
              <a:rPr lang="hu-HU" sz="1600" b="1" dirty="0" smtClean="0">
                <a:latin typeface="+mj-lt"/>
              </a:rPr>
              <a:t>Portugáliában </a:t>
            </a:r>
            <a:r>
              <a:rPr lang="hu-HU" sz="1600" b="1" dirty="0">
                <a:latin typeface="+mj-lt"/>
              </a:rPr>
              <a:t>és harcolt a Mórok ellen.</a:t>
            </a:r>
            <a:br>
              <a:rPr lang="hu-HU" sz="1600" b="1" dirty="0">
                <a:latin typeface="+mj-lt"/>
              </a:rPr>
            </a:br>
            <a:r>
              <a:rPr lang="hu-HU" sz="1600" b="1" dirty="0">
                <a:latin typeface="+mj-lt"/>
              </a:rPr>
              <a:t>Ezzel kialakította a Portugál határokat </a:t>
            </a:r>
          </a:p>
        </p:txBody>
      </p:sp>
    </p:spTree>
    <p:extLst>
      <p:ext uri="{BB962C8B-B14F-4D97-AF65-F5344CB8AC3E}">
        <p14:creationId xmlns:p14="http://schemas.microsoft.com/office/powerpoint/2010/main" val="132809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="" xmlns:a16="http://schemas.microsoft.com/office/drawing/2014/main" id="{C84E9824-4A5D-605F-87E8-A9AF7163BBD2}"/>
              </a:ext>
            </a:extLst>
          </p:cNvPr>
          <p:cNvSpPr txBox="1"/>
          <p:nvPr/>
        </p:nvSpPr>
        <p:spPr>
          <a:xfrm>
            <a:off x="4707911" y="281708"/>
            <a:ext cx="2443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200" b="1" dirty="0">
                <a:latin typeface="+mj-lt"/>
              </a:rPr>
              <a:t>Február 24.</a:t>
            </a:r>
          </a:p>
        </p:txBody>
      </p:sp>
      <p:pic>
        <p:nvPicPr>
          <p:cNvPr id="3" name="Kép 2">
            <a:extLst>
              <a:ext uri="{FF2B5EF4-FFF2-40B4-BE49-F238E27FC236}">
                <a16:creationId xmlns="" xmlns:a16="http://schemas.microsoft.com/office/drawing/2014/main" id="{8767F200-00B4-D521-D05B-76A633B36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93" y="3067665"/>
            <a:ext cx="2730294" cy="3640392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="" xmlns:a16="http://schemas.microsoft.com/office/drawing/2014/main" id="{DFEEA34E-96D8-84D8-418C-04D128BE2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477" y="3446094"/>
            <a:ext cx="4349284" cy="3261963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E0F656D2-F111-A388-DB9A-97652F2662CA}"/>
              </a:ext>
            </a:extLst>
          </p:cNvPr>
          <p:cNvSpPr txBox="1"/>
          <p:nvPr/>
        </p:nvSpPr>
        <p:spPr>
          <a:xfrm>
            <a:off x="104059" y="1048889"/>
            <a:ext cx="37559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1" dirty="0">
                <a:latin typeface="+mj-lt"/>
              </a:rPr>
              <a:t>Az Atlanti-óceán a Föld második </a:t>
            </a:r>
            <a:r>
              <a:rPr lang="hu-HU" sz="1600" b="1" dirty="0"/>
              <a:t>legnagyobb óceánja, a bolygó felszínének kb. 20%-át foglalja el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="" xmlns:a16="http://schemas.microsoft.com/office/drawing/2014/main" id="{999AEC14-5F5E-94CF-8BE5-807EF6864B64}"/>
              </a:ext>
            </a:extLst>
          </p:cNvPr>
          <p:cNvSpPr txBox="1"/>
          <p:nvPr/>
        </p:nvSpPr>
        <p:spPr>
          <a:xfrm>
            <a:off x="8863161" y="194920"/>
            <a:ext cx="21822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b="1" dirty="0" smtClean="0">
                <a:latin typeface="+mj-lt"/>
              </a:rPr>
              <a:t>Ria Formosa</a:t>
            </a:r>
            <a:endParaRPr lang="hu-HU" sz="2800" b="1" dirty="0">
              <a:latin typeface="+mj-lt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="" xmlns:a16="http://schemas.microsoft.com/office/drawing/2014/main" id="{87FEE392-7A10-040B-6E77-6B71C2B792B0}"/>
              </a:ext>
            </a:extLst>
          </p:cNvPr>
          <p:cNvSpPr txBox="1"/>
          <p:nvPr/>
        </p:nvSpPr>
        <p:spPr>
          <a:xfrm>
            <a:off x="635199" y="604873"/>
            <a:ext cx="2491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latin typeface="+mj-lt"/>
              </a:rPr>
              <a:t>Atlanti-Óceán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="" xmlns:a16="http://schemas.microsoft.com/office/drawing/2014/main" id="{66DF3B4E-0C73-AF83-37B7-8710C2F4F380}"/>
              </a:ext>
            </a:extLst>
          </p:cNvPr>
          <p:cNvSpPr txBox="1"/>
          <p:nvPr/>
        </p:nvSpPr>
        <p:spPr>
          <a:xfrm>
            <a:off x="7684910" y="1800682"/>
            <a:ext cx="4349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latin typeface="+mj-lt"/>
              </a:rPr>
              <a:t>Komppal lehet átkelni a </a:t>
            </a:r>
            <a:r>
              <a:rPr lang="hu-HU" sz="1600" b="1" dirty="0" smtClean="0">
                <a:latin typeface="+mj-lt"/>
              </a:rPr>
              <a:t>Ria Formosa</a:t>
            </a:r>
            <a:r>
              <a:rPr lang="hu-HU" sz="1600" b="1" dirty="0" smtClean="0">
                <a:latin typeface="+mj-lt"/>
              </a:rPr>
              <a:t> </a:t>
            </a:r>
            <a:r>
              <a:rPr lang="hu-HU" sz="1600" b="1" dirty="0">
                <a:latin typeface="+mj-lt"/>
              </a:rPr>
              <a:t>folyón </a:t>
            </a:r>
            <a:r>
              <a:rPr lang="hu-HU" sz="1600" b="1" dirty="0" smtClean="0">
                <a:latin typeface="+mj-lt"/>
              </a:rPr>
              <a:t>az  Atlanti-óceánhoz</a:t>
            </a:r>
            <a:r>
              <a:rPr lang="hu-HU" sz="1600" b="1" dirty="0">
                <a:latin typeface="+mj-lt"/>
              </a:rPr>
              <a:t>.</a:t>
            </a:r>
            <a:br>
              <a:rPr lang="hu-HU" sz="1600" b="1" dirty="0">
                <a:latin typeface="+mj-lt"/>
              </a:rPr>
            </a:br>
            <a:r>
              <a:rPr lang="hu-HU" sz="1600" b="1" dirty="0">
                <a:latin typeface="+mj-lt"/>
              </a:rPr>
              <a:t>A kompról a repülőtér is </a:t>
            </a:r>
            <a:r>
              <a:rPr lang="hu-HU" sz="1600" b="1" dirty="0" smtClean="0">
                <a:latin typeface="+mj-lt"/>
              </a:rPr>
              <a:t>látható.</a:t>
            </a:r>
            <a:endParaRPr lang="hu-HU" sz="1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150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975" y="335902"/>
            <a:ext cx="6522098" cy="6522098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123" y="789992"/>
            <a:ext cx="5753877" cy="5753877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08441" y="-7776"/>
            <a:ext cx="2261809" cy="687355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Március 2.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0657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119" y="-10526"/>
            <a:ext cx="6858000" cy="685800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="" xmlns:a16="http://schemas.microsoft.com/office/drawing/2014/main" id="{18EAB02A-C9FD-0A52-6F59-741F7A96AB00}"/>
              </a:ext>
            </a:extLst>
          </p:cNvPr>
          <p:cNvSpPr txBox="1"/>
          <p:nvPr/>
        </p:nvSpPr>
        <p:spPr>
          <a:xfrm>
            <a:off x="1520500" y="197617"/>
            <a:ext cx="23887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>
                <a:latin typeface="+mj-lt"/>
              </a:rPr>
              <a:t>Március 03</a:t>
            </a:r>
            <a:r>
              <a:rPr lang="hu-HU" sz="3200" b="1" dirty="0" smtClean="0">
                <a:latin typeface="+mj-lt"/>
              </a:rPr>
              <a:t>.</a:t>
            </a:r>
          </a:p>
          <a:p>
            <a:r>
              <a:rPr lang="hu-HU" sz="3200" b="1" dirty="0" smtClean="0">
                <a:latin typeface="+mj-lt"/>
              </a:rPr>
              <a:t>Lisszabon</a:t>
            </a:r>
            <a:endParaRPr lang="hu-HU" sz="3200" b="1" dirty="0">
              <a:latin typeface="+mj-lt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="" xmlns:a16="http://schemas.microsoft.com/office/drawing/2014/main" id="{11EF7F56-926B-137C-8A36-BB2BE05F2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464" y="3502508"/>
            <a:ext cx="43434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79" y="83976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46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787" y="213828"/>
            <a:ext cx="6644172" cy="664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67" y="765048"/>
            <a:ext cx="3803904" cy="294436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192" y="765048"/>
            <a:ext cx="3925824" cy="294436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584" y="3974592"/>
            <a:ext cx="3340608" cy="2505456"/>
          </a:xfrm>
          <a:prstGeom prst="rect">
            <a:avLst/>
          </a:prstGeom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4291585" y="1400169"/>
            <a:ext cx="3340608" cy="769825"/>
          </a:xfrm>
        </p:spPr>
        <p:txBody>
          <a:bodyPr>
            <a:normAutofit/>
          </a:bodyPr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Utazás Faroba</a:t>
            </a:r>
            <a:endParaRPr lang="hu-H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08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="" xmlns:a16="http://schemas.microsoft.com/office/drawing/2014/main" id="{11DA47C0-E824-2A8B-48F7-3A26EA64626C}"/>
              </a:ext>
            </a:extLst>
          </p:cNvPr>
          <p:cNvSpPr txBox="1"/>
          <p:nvPr/>
        </p:nvSpPr>
        <p:spPr>
          <a:xfrm>
            <a:off x="4888311" y="0"/>
            <a:ext cx="2388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>
                <a:latin typeface="+mj-lt"/>
              </a:rPr>
              <a:t>Március 09.</a:t>
            </a:r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6B13FC99-D736-564F-3DD6-7B5C17457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27" y="3858240"/>
            <a:ext cx="3851787" cy="288884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="" xmlns:a16="http://schemas.microsoft.com/office/drawing/2014/main" id="{AA5F321D-B0F3-6D12-F9A6-E72A9664C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232" y="1341182"/>
            <a:ext cx="3851787" cy="2888840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="" xmlns:a16="http://schemas.microsoft.com/office/drawing/2014/main" id="{D5D24D90-CAD4-62D6-C454-E5DE9E7F4F84}"/>
              </a:ext>
            </a:extLst>
          </p:cNvPr>
          <p:cNvSpPr txBox="1"/>
          <p:nvPr/>
        </p:nvSpPr>
        <p:spPr>
          <a:xfrm>
            <a:off x="893714" y="386595"/>
            <a:ext cx="37479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b="1" dirty="0">
                <a:latin typeface="+mj-lt"/>
              </a:rPr>
              <a:t>Praia dos Estudantes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="" xmlns:a16="http://schemas.microsoft.com/office/drawing/2014/main" id="{D2E2570E-07C4-D307-0022-1CA8A52998FE}"/>
              </a:ext>
            </a:extLst>
          </p:cNvPr>
          <p:cNvSpPr txBox="1"/>
          <p:nvPr/>
        </p:nvSpPr>
        <p:spPr>
          <a:xfrm>
            <a:off x="195827" y="983644"/>
            <a:ext cx="598784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1" dirty="0">
                <a:latin typeface="+mj-lt"/>
              </a:rPr>
              <a:t>Ez egy óceáni tengerpart Portugália – az Ibériai-félsziget – partján, Lagos településen, az Atlanti-óceán fürdőjében.</a:t>
            </a:r>
          </a:p>
          <a:p>
            <a:endParaRPr lang="hu-HU" sz="1600" b="1" dirty="0">
              <a:latin typeface="+mj-lt"/>
            </a:endParaRPr>
          </a:p>
          <a:p>
            <a:r>
              <a:rPr lang="hu-HU" sz="1600" b="1" dirty="0">
                <a:latin typeface="+mj-lt"/>
              </a:rPr>
              <a:t>A Praia dos Estudantesnek van egy kis homokos területe, két kagyló alakú, keleti fekvésű zsebre osztva.</a:t>
            </a:r>
          </a:p>
          <a:p>
            <a:r>
              <a:rPr lang="hu-HU" sz="1600" b="1" dirty="0">
                <a:latin typeface="+mj-lt"/>
              </a:rPr>
              <a:t>A strandot hasonló sziklaszegélyek határolják, amelyek tövében alagutak épültek: északról a szomszédos strand megközelítésére; délre, hozzáférés a második homokzsebhez</a:t>
            </a:r>
            <a:r>
              <a:rPr lang="hu-HU" sz="1600" b="1" dirty="0" smtClean="0">
                <a:latin typeface="+mj-lt"/>
              </a:rPr>
              <a:t>.</a:t>
            </a:r>
            <a:endParaRPr lang="hu-HU" sz="1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06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89714" y="348343"/>
            <a:ext cx="2757715" cy="1799772"/>
          </a:xfrm>
        </p:spPr>
        <p:txBody>
          <a:bodyPr/>
          <a:lstStyle/>
          <a:p>
            <a:r>
              <a:rPr lang="hu-HU" b="1" dirty="0" smtClean="0">
                <a:solidFill>
                  <a:schemeClr val="tx1"/>
                </a:solidFill>
              </a:rPr>
              <a:t>Hazautazás</a:t>
            </a:r>
            <a:endParaRPr lang="hu-HU" b="1" dirty="0">
              <a:solidFill>
                <a:schemeClr val="tx1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99" y="2148115"/>
            <a:ext cx="5186437" cy="388982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913" y="2148115"/>
            <a:ext cx="5186437" cy="388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1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82803" y="350293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hu-HU" sz="4400" b="1" dirty="0" smtClean="0">
                <a:solidFill>
                  <a:schemeClr val="tx1"/>
                </a:solidFill>
              </a:rPr>
              <a:t>Köszönjük a figyelmet!</a:t>
            </a:r>
            <a:endParaRPr lang="hu-HU" sz="4400" b="1" dirty="0">
              <a:solidFill>
                <a:schemeClr val="tx1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357" y="1403445"/>
            <a:ext cx="3589361" cy="478581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4" y="2033516"/>
            <a:ext cx="5201052" cy="415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3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88" y="844224"/>
            <a:ext cx="3742944" cy="210357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422" y="2290887"/>
            <a:ext cx="2730246" cy="364032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88" y="3754120"/>
            <a:ext cx="2212086" cy="294944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782" y="2841076"/>
            <a:ext cx="2172652" cy="3862492"/>
          </a:xfrm>
          <a:prstGeom prst="rect">
            <a:avLst/>
          </a:prstGeom>
        </p:spPr>
      </p:pic>
      <p:sp>
        <p:nvSpPr>
          <p:cNvPr id="6" name="Cím 5"/>
          <p:cNvSpPr>
            <a:spLocks noGrp="1"/>
          </p:cNvSpPr>
          <p:nvPr>
            <p:ph type="title"/>
          </p:nvPr>
        </p:nvSpPr>
        <p:spPr>
          <a:xfrm>
            <a:off x="4946357" y="1005385"/>
            <a:ext cx="4798143" cy="1000836"/>
          </a:xfrm>
        </p:spPr>
        <p:txBody>
          <a:bodyPr/>
          <a:lstStyle/>
          <a:p>
            <a:r>
              <a:rPr lang="hu-HU" b="1" dirty="0" smtClean="0">
                <a:solidFill>
                  <a:schemeClr val="tx1"/>
                </a:solidFill>
              </a:rPr>
              <a:t>Faro városnéző körút </a:t>
            </a:r>
            <a:endParaRPr lang="hu-H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7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73" y="4039158"/>
            <a:ext cx="3886562" cy="219095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520" y="4039158"/>
            <a:ext cx="3372375" cy="252928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75" y="345413"/>
            <a:ext cx="4498849" cy="3374137"/>
          </a:xfrm>
          <a:prstGeom prst="rect">
            <a:avLst/>
          </a:prstGeom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95534" y="609600"/>
            <a:ext cx="3261815" cy="1191904"/>
          </a:xfrm>
        </p:spPr>
        <p:txBody>
          <a:bodyPr/>
          <a:lstStyle/>
          <a:p>
            <a:r>
              <a:rPr lang="hu-HU" b="1" dirty="0" smtClean="0">
                <a:solidFill>
                  <a:schemeClr val="tx1"/>
                </a:solidFill>
              </a:rPr>
              <a:t>Munkahelyünk</a:t>
            </a:r>
            <a:endParaRPr lang="hu-H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33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480" y="284884"/>
            <a:ext cx="2913888" cy="518322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39" y="1664108"/>
            <a:ext cx="2746305" cy="488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8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694432"/>
            <a:ext cx="2513627" cy="345390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56847" y="-146777"/>
            <a:ext cx="2551692" cy="344242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481" y="3062922"/>
            <a:ext cx="2288635" cy="308541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56" y="2172766"/>
            <a:ext cx="2224674" cy="3975575"/>
          </a:xfrm>
          <a:prstGeom prst="rect">
            <a:avLst/>
          </a:prstGeom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677334" y="609600"/>
            <a:ext cx="5846296" cy="1320800"/>
          </a:xfrm>
        </p:spPr>
        <p:txBody>
          <a:bodyPr/>
          <a:lstStyle/>
          <a:p>
            <a:r>
              <a:rPr lang="hu-HU" b="1" dirty="0" smtClean="0">
                <a:solidFill>
                  <a:schemeClr val="tx1"/>
                </a:solidFill>
              </a:rPr>
              <a:t>Gyakorlati munkahelyem</a:t>
            </a:r>
            <a:endParaRPr lang="hu-H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66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9553" y="3864772"/>
            <a:ext cx="2911062" cy="217943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240" y="344277"/>
            <a:ext cx="4206240" cy="315468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761" y="3894768"/>
            <a:ext cx="4732529" cy="2515251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1325" y="839376"/>
            <a:ext cx="3013456" cy="226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3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3658403"/>
            <a:ext cx="3836416" cy="287731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0160" y="3105698"/>
            <a:ext cx="2572512" cy="343001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5365" y="1353312"/>
            <a:ext cx="3271702" cy="2453776"/>
          </a:xfrm>
          <a:prstGeom prst="rect">
            <a:avLst/>
          </a:prstGeom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677334" y="609600"/>
            <a:ext cx="4358690" cy="1205552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chemeClr val="tx1"/>
                </a:solidFill>
              </a:rPr>
              <a:t>Gépészet gyakorlati munkahely</a:t>
            </a:r>
            <a:endParaRPr lang="hu-H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00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34" y="1173480"/>
            <a:ext cx="3507232" cy="263042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561" y="4062984"/>
            <a:ext cx="1917954" cy="255727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242" y="1043180"/>
            <a:ext cx="2068830" cy="276072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72" y="4062984"/>
            <a:ext cx="3596640" cy="26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5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ta">
  <a:themeElements>
    <a:clrScheme name="Kék melegség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azet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1896</TotalTime>
  <Words>152</Words>
  <Application>Microsoft Office PowerPoint</Application>
  <PresentationFormat>Szélesvásznú</PresentationFormat>
  <Paragraphs>29</Paragraphs>
  <Slides>22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6" baseType="lpstr">
      <vt:lpstr>Arial</vt:lpstr>
      <vt:lpstr>Trebuchet MS</vt:lpstr>
      <vt:lpstr>Wingdings 3</vt:lpstr>
      <vt:lpstr>Fazetta</vt:lpstr>
      <vt:lpstr>Magyar diákok szakmai gyakorlata Portugália-Faro</vt:lpstr>
      <vt:lpstr>Utazás Faroba</vt:lpstr>
      <vt:lpstr>Faro városnéző körút </vt:lpstr>
      <vt:lpstr>Munkahelyünk</vt:lpstr>
      <vt:lpstr>PowerPoint bemutató</vt:lpstr>
      <vt:lpstr>Gyakorlati munkahelyem</vt:lpstr>
      <vt:lpstr>PowerPoint bemutató</vt:lpstr>
      <vt:lpstr>Gépészet gyakorlati munkahely</vt:lpstr>
      <vt:lpstr>PowerPoint bemutató</vt:lpstr>
      <vt:lpstr>Szállásunk</vt:lpstr>
      <vt:lpstr>PowerPoint bemutató</vt:lpstr>
      <vt:lpstr>PowerPoint bemutató</vt:lpstr>
      <vt:lpstr>PowerPoint bemutató</vt:lpstr>
      <vt:lpstr>PowerPoint bemutató</vt:lpstr>
      <vt:lpstr>PowerPoint bemutató</vt:lpstr>
      <vt:lpstr>Március 2.</vt:lpstr>
      <vt:lpstr>PowerPoint bemutató</vt:lpstr>
      <vt:lpstr>PowerPoint bemutató</vt:lpstr>
      <vt:lpstr>PowerPoint bemutató</vt:lpstr>
      <vt:lpstr>PowerPoint bemutató</vt:lpstr>
      <vt:lpstr>Hazautazás</vt:lpstr>
      <vt:lpstr>Köszönjük a figyelmet!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Benko Bence</dc:creator>
  <cp:lastModifiedBy>User</cp:lastModifiedBy>
  <cp:revision>22</cp:revision>
  <dcterms:created xsi:type="dcterms:W3CDTF">2024-04-07T06:41:12Z</dcterms:created>
  <dcterms:modified xsi:type="dcterms:W3CDTF">2024-04-16T10:07:31Z</dcterms:modified>
</cp:coreProperties>
</file>