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56" r:id="rId11"/>
    <p:sldId id="257" r:id="rId12"/>
    <p:sldId id="260" r:id="rId13"/>
    <p:sldId id="263" r:id="rId14"/>
    <p:sldId id="262" r:id="rId15"/>
    <p:sldId id="261" r:id="rId16"/>
    <p:sldId id="264" r:id="rId17"/>
    <p:sldId id="274" r:id="rId18"/>
    <p:sldId id="275" r:id="rId19"/>
    <p:sldId id="276" r:id="rId20"/>
    <p:sldId id="277" r:id="rId21"/>
    <p:sldId id="278" r:id="rId22"/>
    <p:sldId id="283" r:id="rId23"/>
    <p:sldId id="284" r:id="rId24"/>
    <p:sldId id="285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16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jp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D6BE09B1-F8A1-FBD6-3214-FE2067ADE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4788" y="391885"/>
            <a:ext cx="1128247" cy="177437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3DA8C9A-75C9-75A9-4EF8-A7B30AFA5F9C}"/>
              </a:ext>
            </a:extLst>
          </p:cNvPr>
          <p:cNvSpPr txBox="1"/>
          <p:nvPr/>
        </p:nvSpPr>
        <p:spPr>
          <a:xfrm>
            <a:off x="6689272" y="494240"/>
            <a:ext cx="3755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err="1">
                <a:latin typeface="Freestyle Script" panose="030804020302050B0404" pitchFamily="66" charset="0"/>
              </a:rPr>
              <a:t>Requena</a:t>
            </a:r>
            <a:endParaRPr lang="hu-HU" sz="9600" dirty="0">
              <a:latin typeface="Freestyle Script" panose="030804020302050B0404" pitchFamily="66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55343B9-BFEF-FF0F-8F5C-B0AE96842F79}"/>
              </a:ext>
            </a:extLst>
          </p:cNvPr>
          <p:cNvSpPr txBox="1"/>
          <p:nvPr/>
        </p:nvSpPr>
        <p:spPr>
          <a:xfrm>
            <a:off x="1" y="2928256"/>
            <a:ext cx="609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Történelme a vaskorra nyúlik vissza,</a:t>
            </a:r>
          </a:p>
          <a:p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i.e. IV.-III. század: kerámiák, tégelyek, amforák</a:t>
            </a:r>
          </a:p>
          <a:p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CB65F1A-B784-8942-88FE-C98BCE74D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565737"/>
            <a:ext cx="5697035" cy="379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51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58DF76B-DED5-42E0-858C-715D29C8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DB274C-2710-4178-96F7-5B9CB1298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CE3E57E-6E52-2A09-CD2D-FDB4C9EA7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9623" y="4555632"/>
            <a:ext cx="6473351" cy="230236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200" b="1" dirty="0">
                <a:latin typeface="Baskerville Old Face" panose="02020602080505020303" pitchFamily="18" charset="0"/>
              </a:rPr>
              <a:t>Spanyolország </a:t>
            </a:r>
            <a:br>
              <a:rPr lang="hu-HU" sz="4200" b="1" dirty="0">
                <a:latin typeface="Baskerville Old Face" panose="02020602080505020303" pitchFamily="18" charset="0"/>
              </a:rPr>
            </a:br>
            <a:r>
              <a:rPr lang="hu-HU" sz="4200" b="1" dirty="0">
                <a:latin typeface="Baskerville Old Face" panose="02020602080505020303" pitchFamily="18" charset="0"/>
              </a:rPr>
              <a:t>2023. 09. 08-2023. 09. 29.</a:t>
            </a:r>
            <a:br>
              <a:rPr lang="hu-HU" sz="4200" b="1" dirty="0">
                <a:latin typeface="Baskerville Old Face" panose="02020602080505020303" pitchFamily="18" charset="0"/>
              </a:rPr>
            </a:br>
            <a:r>
              <a:rPr lang="hu-HU" sz="4200" b="1" dirty="0" err="1">
                <a:latin typeface="Baskerville Old Face" panose="02020602080505020303" pitchFamily="18" charset="0"/>
              </a:rPr>
              <a:t>requena</a:t>
            </a:r>
            <a:br>
              <a:rPr lang="hu-HU" sz="4200" b="1" dirty="0">
                <a:latin typeface="Baskerville Old Face" panose="02020602080505020303" pitchFamily="18" charset="0"/>
              </a:rPr>
            </a:br>
            <a:r>
              <a:rPr lang="hu-HU" sz="3600" b="1" dirty="0">
                <a:latin typeface="Baskerville Old Face" panose="02020602080505020303" pitchFamily="18" charset="0"/>
              </a:rPr>
              <a:t>szőlész-borász gyakorlat</a:t>
            </a:r>
            <a:br>
              <a:rPr lang="hu-HU" sz="3600" b="1" dirty="0">
                <a:latin typeface="Baskerville Old Face" panose="02020602080505020303" pitchFamily="18" charset="0"/>
              </a:rPr>
            </a:br>
            <a:r>
              <a:rPr lang="hu-HU" sz="2200" b="1" dirty="0">
                <a:latin typeface="Baskerville Old Face" panose="02020602080505020303" pitchFamily="18" charset="0"/>
              </a:rPr>
              <a:t>szakmai beszámoló</a:t>
            </a:r>
          </a:p>
        </p:txBody>
      </p:sp>
    </p:spTree>
    <p:extLst>
      <p:ext uri="{BB962C8B-B14F-4D97-AF65-F5344CB8AC3E}">
        <p14:creationId xmlns:p14="http://schemas.microsoft.com/office/powerpoint/2010/main" val="2458352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507D82-3710-410F-B2AD-AA1BD9A0C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69AD28-DB47-4DD2-9BF8-0706E451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E77FE7E-F1BD-4BCD-9A20-6EC1D7A75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B9815B-E6B2-40D8-8A72-AE0C3D854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C891BBC-7C52-9DD7-BEBE-AF4F29E5C164}"/>
              </a:ext>
            </a:extLst>
          </p:cNvPr>
          <p:cNvSpPr txBox="1"/>
          <p:nvPr/>
        </p:nvSpPr>
        <p:spPr>
          <a:xfrm>
            <a:off x="4491148" y="4262758"/>
            <a:ext cx="3932186" cy="9449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400" b="1" cap="all" dirty="0" err="1">
                <a:latin typeface="Baskerville Old Face" panose="02020602080505020303" pitchFamily="18" charset="0"/>
                <a:ea typeface="+mj-ea"/>
                <a:cs typeface="+mj-cs"/>
              </a:rPr>
              <a:t>murviedro</a:t>
            </a:r>
            <a:endParaRPr lang="en-US" sz="4400" b="1" cap="all" dirty="0">
              <a:latin typeface="Baskerville Old Face" panose="02020602080505020303" pitchFamily="18" charset="0"/>
              <a:ea typeface="+mj-ea"/>
              <a:cs typeface="+mj-cs"/>
            </a:endParaRP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C73CB58F-2125-4F26-8302-08F6DB338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2888" y="712832"/>
            <a:ext cx="3244208" cy="347816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D1FDE72F-A430-466D-BF41-E19364891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896" y="712832"/>
            <a:ext cx="3244208" cy="347816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CDBCD33E-25B8-481D-9719-115463522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4904" y="712832"/>
            <a:ext cx="3244208" cy="347816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t="1689" r="1927" b="3038"/>
          <a:stretch/>
        </p:blipFill>
        <p:spPr>
          <a:xfrm>
            <a:off x="1139682" y="963855"/>
            <a:ext cx="3010620" cy="297611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 t="1663" r="1803" b="1487"/>
          <a:stretch/>
        </p:blipFill>
        <p:spPr>
          <a:xfrm>
            <a:off x="4623758" y="963855"/>
            <a:ext cx="3027829" cy="304788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t="1517" r="2589" b="2055"/>
          <a:stretch/>
        </p:blipFill>
        <p:spPr>
          <a:xfrm>
            <a:off x="8012558" y="963855"/>
            <a:ext cx="3032829" cy="304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5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507D82-3710-410F-B2AD-AA1BD9A0C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69AD28-DB47-4DD2-9BF8-0706E451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E77FE7E-F1BD-4BCD-9A20-6EC1D7A75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B9815B-E6B2-40D8-8A72-AE0C3D854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C891BBC-7C52-9DD7-BEBE-AF4F29E5C164}"/>
              </a:ext>
            </a:extLst>
          </p:cNvPr>
          <p:cNvSpPr txBox="1"/>
          <p:nvPr/>
        </p:nvSpPr>
        <p:spPr>
          <a:xfrm>
            <a:off x="4491148" y="4262758"/>
            <a:ext cx="3932186" cy="9449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400" b="1" cap="all" dirty="0" err="1">
                <a:latin typeface="Baskerville Old Face" panose="02020602080505020303" pitchFamily="18" charset="0"/>
                <a:ea typeface="+mj-ea"/>
                <a:cs typeface="+mj-cs"/>
              </a:rPr>
              <a:t>murviedro</a:t>
            </a:r>
            <a:endParaRPr lang="en-US" sz="4400" b="1" cap="all" dirty="0">
              <a:latin typeface="Baskerville Old Face" panose="02020602080505020303" pitchFamily="18" charset="0"/>
              <a:ea typeface="+mj-ea"/>
              <a:cs typeface="+mj-cs"/>
            </a:endParaRP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C73CB58F-2125-4F26-8302-08F6DB338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2888" y="712832"/>
            <a:ext cx="3244208" cy="347816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D1FDE72F-A430-466D-BF41-E19364891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896" y="712832"/>
            <a:ext cx="3244208" cy="347816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CDBCD33E-25B8-481D-9719-115463522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4904" y="712832"/>
            <a:ext cx="3244208" cy="347816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" t="2024" r="2087" b="2661"/>
          <a:stretch/>
        </p:blipFill>
        <p:spPr>
          <a:xfrm>
            <a:off x="1099059" y="912515"/>
            <a:ext cx="3091866" cy="307879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t="3051" r="2315" b="3390"/>
          <a:stretch/>
        </p:blipFill>
        <p:spPr>
          <a:xfrm>
            <a:off x="4566852" y="912515"/>
            <a:ext cx="3058295" cy="307879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341" y="912515"/>
            <a:ext cx="3085333" cy="307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93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507D82-3710-410F-B2AD-AA1BD9A0C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69AD28-DB47-4DD2-9BF8-0706E451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E77FE7E-F1BD-4BCD-9A20-6EC1D7A75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B9815B-E6B2-40D8-8A72-AE0C3D854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C891BBC-7C52-9DD7-BEBE-AF4F29E5C164}"/>
              </a:ext>
            </a:extLst>
          </p:cNvPr>
          <p:cNvSpPr txBox="1"/>
          <p:nvPr/>
        </p:nvSpPr>
        <p:spPr>
          <a:xfrm>
            <a:off x="3458817" y="4262758"/>
            <a:ext cx="5933661" cy="9449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400" b="1" cap="all" dirty="0" err="1">
                <a:latin typeface="Baskerville Old Face" panose="02020602080505020303" pitchFamily="18" charset="0"/>
                <a:ea typeface="+mj-ea"/>
                <a:cs typeface="+mj-cs"/>
              </a:rPr>
              <a:t>Murviedro</a:t>
            </a:r>
            <a:r>
              <a:rPr lang="hu-HU" sz="4400" b="1" cap="all" dirty="0">
                <a:latin typeface="Baskerville Old Face" panose="02020602080505020303" pitchFamily="18" charset="0"/>
                <a:ea typeface="+mj-ea"/>
                <a:cs typeface="+mj-cs"/>
              </a:rPr>
              <a:t> múzeum</a:t>
            </a:r>
            <a:endParaRPr lang="en-US" sz="4400" b="1" cap="all" dirty="0">
              <a:latin typeface="Baskerville Old Face" panose="02020602080505020303" pitchFamily="18" charset="0"/>
              <a:ea typeface="+mj-ea"/>
              <a:cs typeface="+mj-cs"/>
            </a:endParaRP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C73CB58F-2125-4F26-8302-08F6DB338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2888" y="712832"/>
            <a:ext cx="3244208" cy="347816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D1FDE72F-A430-466D-BF41-E19364891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896" y="712832"/>
            <a:ext cx="3244208" cy="347816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CDBCD33E-25B8-481D-9719-115463522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4904" y="712832"/>
            <a:ext cx="3244208" cy="347816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87" y="901407"/>
            <a:ext cx="3101009" cy="310100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48" y="881529"/>
            <a:ext cx="3120887" cy="312088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226" y="881529"/>
            <a:ext cx="3089563" cy="31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54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507D82-3710-410F-B2AD-AA1BD9A0C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69AD28-DB47-4DD2-9BF8-0706E451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E77FE7E-F1BD-4BCD-9A20-6EC1D7A75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B9815B-E6B2-40D8-8A72-AE0C3D854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C891BBC-7C52-9DD7-BEBE-AF4F29E5C164}"/>
              </a:ext>
            </a:extLst>
          </p:cNvPr>
          <p:cNvSpPr txBox="1"/>
          <p:nvPr/>
        </p:nvSpPr>
        <p:spPr>
          <a:xfrm>
            <a:off x="4267096" y="-308097"/>
            <a:ext cx="3932186" cy="9449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400" b="1" cap="all" dirty="0" err="1">
                <a:latin typeface="Baskerville Old Face" panose="02020602080505020303" pitchFamily="18" charset="0"/>
                <a:ea typeface="+mj-ea"/>
                <a:cs typeface="+mj-cs"/>
              </a:rPr>
              <a:t>murviedro</a:t>
            </a:r>
            <a:endParaRPr lang="en-US" sz="4400" b="1" cap="all" dirty="0">
              <a:latin typeface="Baskerville Old Face" panose="02020602080505020303" pitchFamily="18" charset="0"/>
              <a:ea typeface="+mj-ea"/>
              <a:cs typeface="+mj-cs"/>
            </a:endParaRP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C73CB58F-2125-4F26-8302-08F6DB338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2888" y="712832"/>
            <a:ext cx="3244208" cy="347816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D1FDE72F-A430-466D-BF41-E19364891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896" y="712832"/>
            <a:ext cx="3244208" cy="347816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CDBCD33E-25B8-481D-9719-115463522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4904" y="712832"/>
            <a:ext cx="3244208" cy="347816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347" y="1354259"/>
            <a:ext cx="2195305" cy="219530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613" y="864703"/>
            <a:ext cx="3020789" cy="318390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88" y="1256991"/>
            <a:ext cx="3244208" cy="229257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6" b="26894"/>
          <a:stretch/>
        </p:blipFill>
        <p:spPr>
          <a:xfrm>
            <a:off x="4722551" y="4375150"/>
            <a:ext cx="2746896" cy="230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00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507D82-3710-410F-B2AD-AA1BD9A0C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69AD28-DB47-4DD2-9BF8-0706E451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E77FE7E-F1BD-4BCD-9A20-6EC1D7A75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B9815B-E6B2-40D8-8A72-AE0C3D854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C891BBC-7C52-9DD7-BEBE-AF4F29E5C164}"/>
              </a:ext>
            </a:extLst>
          </p:cNvPr>
          <p:cNvSpPr txBox="1"/>
          <p:nvPr/>
        </p:nvSpPr>
        <p:spPr>
          <a:xfrm>
            <a:off x="4559434" y="5225019"/>
            <a:ext cx="4291281" cy="9449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400" b="1" dirty="0" err="1">
                <a:latin typeface="Baskerville Old Face" panose="02020602080505020303" pitchFamily="18" charset="0"/>
              </a:rPr>
              <a:t>Alcazar</a:t>
            </a:r>
            <a:r>
              <a:rPr lang="hu-HU" sz="4400" b="1" dirty="0">
                <a:latin typeface="Baskerville Old Face" panose="02020602080505020303" pitchFamily="18" charset="0"/>
              </a:rPr>
              <a:t> del </a:t>
            </a:r>
            <a:r>
              <a:rPr lang="hu-HU" sz="4400" b="1" dirty="0" err="1">
                <a:latin typeface="Baskerville Old Face" panose="02020602080505020303" pitchFamily="18" charset="0"/>
              </a:rPr>
              <a:t>Júcar</a:t>
            </a:r>
            <a:endParaRPr lang="en-US" sz="4400" b="1" cap="all" dirty="0">
              <a:latin typeface="Baskerville Old Face" panose="02020602080505020303" pitchFamily="18" charset="0"/>
              <a:ea typeface="+mj-ea"/>
              <a:cs typeface="+mj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85" y="123258"/>
            <a:ext cx="4978505" cy="497850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2" y="123257"/>
            <a:ext cx="4901095" cy="497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58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507D82-3710-410F-B2AD-AA1BD9A0C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69AD28-DB47-4DD2-9BF8-0706E451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E77FE7E-F1BD-4BCD-9A20-6EC1D7A75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B9815B-E6B2-40D8-8A72-AE0C3D854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C891BBC-7C52-9DD7-BEBE-AF4F29E5C164}"/>
              </a:ext>
            </a:extLst>
          </p:cNvPr>
          <p:cNvSpPr txBox="1"/>
          <p:nvPr/>
        </p:nvSpPr>
        <p:spPr>
          <a:xfrm>
            <a:off x="5249232" y="5913005"/>
            <a:ext cx="4291281" cy="9449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400" b="1" dirty="0" err="1">
                <a:latin typeface="Baskerville Old Face" panose="02020602080505020303" pitchFamily="18" charset="0"/>
              </a:rPr>
              <a:t>Alcazar</a:t>
            </a:r>
            <a:r>
              <a:rPr lang="hu-HU" sz="4400" b="1" dirty="0">
                <a:latin typeface="Baskerville Old Face" panose="02020602080505020303" pitchFamily="18" charset="0"/>
              </a:rPr>
              <a:t> del </a:t>
            </a:r>
            <a:r>
              <a:rPr lang="hu-HU" sz="4400" b="1" dirty="0" err="1">
                <a:latin typeface="Baskerville Old Face" panose="02020602080505020303" pitchFamily="18" charset="0"/>
              </a:rPr>
              <a:t>Júcar</a:t>
            </a:r>
            <a:endParaRPr lang="en-US" sz="4400" b="1" cap="all" dirty="0">
              <a:latin typeface="Baskerville Old Face" panose="02020602080505020303" pitchFamily="18" charset="0"/>
              <a:ea typeface="+mj-ea"/>
              <a:cs typeface="+mj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07496" cy="274226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496" y="0"/>
            <a:ext cx="5065643" cy="215050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496" y="2150509"/>
            <a:ext cx="4672656" cy="329618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2259"/>
            <a:ext cx="5307496" cy="270443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52" y="-21501"/>
            <a:ext cx="2211848" cy="295157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80" y="2951572"/>
            <a:ext cx="2569920" cy="220055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/>
          <a:stretch/>
        </p:blipFill>
        <p:spPr>
          <a:xfrm>
            <a:off x="9540513" y="5152126"/>
            <a:ext cx="2651487" cy="170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28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2B3B97F-B509-5FB9-AE48-F70E9ADCB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7" y="1175657"/>
            <a:ext cx="8980713" cy="50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46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1726F2A-7F4C-C575-237B-255F3D2CF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799" y="1687286"/>
            <a:ext cx="8842829" cy="497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2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62D2D478-7E0B-DFD7-DDB5-C0D66D6AD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486" y="1206273"/>
            <a:ext cx="9505648" cy="53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56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8EB6497-CB07-09FB-923F-AD67021F7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288" y="1041326"/>
            <a:ext cx="2000141" cy="444507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E349097-2E28-AD49-37A5-0F9C6C4448E6}"/>
              </a:ext>
            </a:extLst>
          </p:cNvPr>
          <p:cNvSpPr txBox="1"/>
          <p:nvPr/>
        </p:nvSpPr>
        <p:spPr>
          <a:xfrm>
            <a:off x="1513114" y="2782669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keresztény hódítás: 1238. I. Jakab király</a:t>
            </a:r>
          </a:p>
          <a:p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XIV. század: Aragónia és Kasztília egyesülése</a:t>
            </a:r>
          </a:p>
        </p:txBody>
      </p:sp>
    </p:spTree>
    <p:extLst>
      <p:ext uri="{BB962C8B-B14F-4D97-AF65-F5344CB8AC3E}">
        <p14:creationId xmlns:p14="http://schemas.microsoft.com/office/powerpoint/2010/main" val="2984867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64EBA933-724A-4F34-6887-7220DA04C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3" y="1396092"/>
            <a:ext cx="9329057" cy="524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34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8E7E5169-C0FC-5A0B-EB16-1948E93EA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7" y="1175657"/>
            <a:ext cx="9873343" cy="555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79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F4194DC-67FF-CF6B-26F0-79B204AFB140}"/>
              </a:ext>
            </a:extLst>
          </p:cNvPr>
          <p:cNvSpPr txBox="1"/>
          <p:nvPr/>
        </p:nvSpPr>
        <p:spPr>
          <a:xfrm>
            <a:off x="3287487" y="1966355"/>
            <a:ext cx="575854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 Pago de </a:t>
            </a:r>
            <a:r>
              <a:rPr lang="hu-HU" dirty="0" err="1"/>
              <a:t>Tharsys</a:t>
            </a:r>
            <a:r>
              <a:rPr lang="hu-HU" dirty="0"/>
              <a:t> egy 12 hektáros birtok, amelynek központja </a:t>
            </a:r>
            <a:r>
              <a:rPr lang="hu-HU" dirty="0" err="1"/>
              <a:t>Requenában</a:t>
            </a:r>
            <a:r>
              <a:rPr lang="hu-HU" dirty="0"/>
              <a:t> található, mintegy 70 mérföldre Valenciától, a szárazföld </a:t>
            </a:r>
            <a:r>
              <a:rPr lang="hu-HU" dirty="0" err="1"/>
              <a:t>belsejében</a:t>
            </a:r>
            <a:r>
              <a:rPr lang="hu-HU" dirty="0"/>
              <a:t> Spanyolország keleti partján.  Kiváló minőségű borokat és </a:t>
            </a:r>
            <a:r>
              <a:rPr lang="hu-HU" dirty="0" err="1"/>
              <a:t>Cavakat</a:t>
            </a:r>
            <a:r>
              <a:rPr lang="hu-HU" dirty="0"/>
              <a:t> (pezsgő) állít elő.  </a:t>
            </a:r>
          </a:p>
          <a:p>
            <a:r>
              <a:rPr lang="hu-HU" dirty="0"/>
              <a:t>A szőlőültetvényeik a </a:t>
            </a:r>
            <a:r>
              <a:rPr lang="hu-HU" dirty="0" err="1"/>
              <a:t>Requena</a:t>
            </a:r>
            <a:r>
              <a:rPr lang="hu-HU" dirty="0"/>
              <a:t> feletti fennsíkon találhatók, 650 méteres tengerszint feletti magasságban és déli fekvésűek, a talaj homokos, kiváló vízelvezetéssel. </a:t>
            </a:r>
          </a:p>
          <a:p>
            <a:r>
              <a:rPr lang="hu-HU" dirty="0"/>
              <a:t>Az éghajlat kontinentális, ami azt jelenti, hogy a nyár forró és száraz, a tél pedig hideg, időnként esőkkel. Tökéletes a birtokon termesztett különféle szőlőfajták termesztésére, köztük a </a:t>
            </a:r>
            <a:r>
              <a:rPr lang="hu-HU" dirty="0" err="1"/>
              <a:t>Macabeo</a:t>
            </a:r>
            <a:r>
              <a:rPr lang="hu-HU" dirty="0"/>
              <a:t>, a Chardonnay, az </a:t>
            </a:r>
            <a:r>
              <a:rPr lang="hu-HU" dirty="0" err="1"/>
              <a:t>Albariño</a:t>
            </a:r>
            <a:r>
              <a:rPr lang="hu-HU" dirty="0"/>
              <a:t> és az őshonos Bobal.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584F8F9-592E-3E84-9B46-42F214502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93" y="2876128"/>
            <a:ext cx="2961079" cy="222199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C7225A9-FEC5-9E79-7807-36033BCC8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030" y="2244947"/>
            <a:ext cx="2853175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66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DDF630A-ACD2-94AC-6921-D9342BF3C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81" y="2877953"/>
            <a:ext cx="3028214" cy="285742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2CC96C2-4425-A28A-8706-76A98F097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992" y="2558143"/>
            <a:ext cx="2382927" cy="317723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EBC9A77A-A620-2DDB-E1CB-E7841007550E}"/>
              </a:ext>
            </a:extLst>
          </p:cNvPr>
          <p:cNvSpPr txBox="1"/>
          <p:nvPr/>
        </p:nvSpPr>
        <p:spPr>
          <a:xfrm>
            <a:off x="4114801" y="747156"/>
            <a:ext cx="480059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Úgy értesültünk, hogy a </a:t>
            </a:r>
            <a:r>
              <a:rPr lang="hu-HU" dirty="0" err="1"/>
              <a:t>Cava</a:t>
            </a:r>
            <a:r>
              <a:rPr lang="hu-HU" dirty="0"/>
              <a:t> megnevezést, csak a </a:t>
            </a:r>
            <a:r>
              <a:rPr lang="hu-HU" dirty="0" err="1"/>
              <a:t>Requenai</a:t>
            </a:r>
            <a:r>
              <a:rPr lang="hu-HU" dirty="0"/>
              <a:t> borászatok használhatják. Ez olyasmi lehet, mint pl. nálunk a „Tokaji” eredet megjelölés. </a:t>
            </a:r>
          </a:p>
          <a:p>
            <a:r>
              <a:rPr lang="hu-HU" dirty="0"/>
              <a:t>A tulajdonost, </a:t>
            </a:r>
            <a:r>
              <a:rPr lang="hu-HU" dirty="0" err="1"/>
              <a:t>Vicente</a:t>
            </a:r>
            <a:r>
              <a:rPr lang="hu-HU" dirty="0"/>
              <a:t> </a:t>
            </a:r>
            <a:r>
              <a:rPr lang="hu-HU" dirty="0" err="1"/>
              <a:t>Garciat</a:t>
            </a:r>
            <a:r>
              <a:rPr lang="hu-HU" dirty="0"/>
              <a:t> a “Valenciai pezsgő keresztapja” címmel is illetik. Az eredeti pincészet 1808-ból származik. A tulajdonosok átalakították a létesítményeket, és 2002 óta szőlőterületük, pincészetük és otthonos hotelük, a borok szerelmeseinek „etalonja”. 2008-ban Valencia tartomány első pincészeteként beléptek a párlatok, likőrök piacára is. Ezenkívül a borászat ágazathoz kapcsolódó, kiegészítő tevékenységeket is kínálnak, például vezetett kóstolókat, borászati tanfolyamokat, valamint borturisztikai csoportokat is fogadnak. </a:t>
            </a:r>
          </a:p>
        </p:txBody>
      </p:sp>
    </p:spTree>
    <p:extLst>
      <p:ext uri="{BB962C8B-B14F-4D97-AF65-F5344CB8AC3E}">
        <p14:creationId xmlns:p14="http://schemas.microsoft.com/office/powerpoint/2010/main" val="208417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1D64BD05-5692-8974-9BB6-FF4171C00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69" y="2318656"/>
            <a:ext cx="2996293" cy="399505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54E5054-2370-35A6-F30D-1F5CC0629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078" y="2318657"/>
            <a:ext cx="2996293" cy="399505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A296F0F-0BED-EDED-627B-3EAAEBD5D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706" y="2318657"/>
            <a:ext cx="2961042" cy="399505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ADFB07FD-56F1-8BA5-4FF9-4009E7E87C40}"/>
              </a:ext>
            </a:extLst>
          </p:cNvPr>
          <p:cNvSpPr txBox="1"/>
          <p:nvPr/>
        </p:nvSpPr>
        <p:spPr>
          <a:xfrm>
            <a:off x="4800600" y="1349827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Munka az üzemben:</a:t>
            </a:r>
          </a:p>
        </p:txBody>
      </p:sp>
    </p:spTree>
    <p:extLst>
      <p:ext uri="{BB962C8B-B14F-4D97-AF65-F5344CB8AC3E}">
        <p14:creationId xmlns:p14="http://schemas.microsoft.com/office/powerpoint/2010/main" val="1116881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0C58C7F-70C4-B29D-F034-53F2F194B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5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36789F2-40D7-B981-B325-62A0C45F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3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58D1487-31A4-8DC6-F941-68A332B560D6}"/>
              </a:ext>
            </a:extLst>
          </p:cNvPr>
          <p:cNvSpPr txBox="1"/>
          <p:nvPr/>
        </p:nvSpPr>
        <p:spPr>
          <a:xfrm>
            <a:off x="1088571" y="239486"/>
            <a:ext cx="92528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Sierra </a:t>
            </a:r>
            <a:r>
              <a:rPr lang="hu-H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Norte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borászat:</a:t>
            </a:r>
          </a:p>
          <a:p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Minden egy </a:t>
            </a:r>
            <a:r>
              <a:rPr lang="hu-H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Camporrobles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nevű szülőfaluval kezdődött, egy 8 000 négyzetméteres földterületen, ahol elültették az első </a:t>
            </a:r>
            <a:r>
              <a:rPr lang="hu-H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Bobal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szőlőskertjüket. Bizonyára nem volt könnyű döntés szőlőt ültetni oda, mivel  1914-ben a falut körülvevő összes földterületet kizárólag gabonaültetvények borították.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8E47D51-290D-513A-F56D-20666BF65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85" y="3571528"/>
            <a:ext cx="4690023" cy="263469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8EE9895-6DD2-1A9C-B9B3-8F358C926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294" y="3159230"/>
            <a:ext cx="4062651" cy="304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06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C76386F8-9477-E238-B42D-5076F669DD71}"/>
              </a:ext>
            </a:extLst>
          </p:cNvPr>
          <p:cNvSpPr txBox="1"/>
          <p:nvPr/>
        </p:nvSpPr>
        <p:spPr>
          <a:xfrm>
            <a:off x="2084614" y="1121228"/>
            <a:ext cx="85616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Tehát mi motiválhatta őket, hogy a szőlő mellett döntsenek? Nos, nem tudjuk pontosan, de ami biztos, az az, hogy ezek a férfiak előrelátó gondolkodásmódúak voltak. Amit szinte mindenki más furcsa ötletnek tartott, az később egy inspirált választásnak bizonyult, amit sokan évekkel később is követtek.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68EAAC3-F9BF-FACD-F5B1-CD5AE2B4F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7" y="3388897"/>
            <a:ext cx="4080292" cy="306021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A122145-216A-6EB8-7064-2C5A48B12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371" y="3395673"/>
            <a:ext cx="4071257" cy="305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59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EC71755A-CCF5-05C5-7E3F-6B2CA42B7FC8}"/>
              </a:ext>
            </a:extLst>
          </p:cNvPr>
          <p:cNvSpPr txBox="1"/>
          <p:nvPr/>
        </p:nvSpPr>
        <p:spPr>
          <a:xfrm>
            <a:off x="3570514" y="788353"/>
            <a:ext cx="473528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XVIII. sz.: Spanyolország 4. selyemközpontja</a:t>
            </a:r>
          </a:p>
          <a:p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- 1851. csatlakozás Valenciához</a:t>
            </a:r>
          </a:p>
          <a:p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XIX. sz. nagy átalakulás: szőlőtermesztés, vasút, autópálya, ezáltal ipari, mezőgazdasági, kereskedelmi területté változott.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114FB16-5E0D-31C7-8D40-828BACABE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8" y="1404256"/>
            <a:ext cx="2790372" cy="209277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E12642D-9CBD-521B-255D-EFC72D2F5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44" y="3859154"/>
            <a:ext cx="1828799" cy="243839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414DA8C-041F-327E-640A-8672C9730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171" y="1272266"/>
            <a:ext cx="2982686" cy="167776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42775EA8-BF58-46BB-BC07-239977C49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3171" y="4147457"/>
            <a:ext cx="3031697" cy="202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8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409B9FF9-B24D-E23E-70CA-295601DCC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362" y="1572837"/>
            <a:ext cx="8815275" cy="49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3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5334EEF-8C66-7650-2863-E92A5711F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256" y="1218519"/>
            <a:ext cx="9561285" cy="537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94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F06C08B-4D32-9705-261E-39A6E8C4D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429" y="1316491"/>
            <a:ext cx="9154885" cy="514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78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F703C154-FCC2-6DBA-3247-5EC002FAC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15" y="1408339"/>
            <a:ext cx="8665028" cy="48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76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66961EC-0BD9-006B-8C71-9A6C030E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5" y="1714351"/>
            <a:ext cx="8414921" cy="473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90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1E9CA99-935A-9B66-01ED-E69014FE0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5" y="1714351"/>
            <a:ext cx="8589093" cy="483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39123"/>
      </p:ext>
    </p:extLst>
  </p:cSld>
  <p:clrMapOvr>
    <a:masterClrMapping/>
  </p:clrMapOvr>
</p:sld>
</file>

<file path=ppt/theme/theme1.xml><?xml version="1.0" encoding="utf-8"?>
<a:theme xmlns:a="http://schemas.openxmlformats.org/drawingml/2006/main" name="Kondenzcsík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</TotalTime>
  <Words>428</Words>
  <Application>Microsoft Office PowerPoint</Application>
  <PresentationFormat>Szélesvásznú</PresentationFormat>
  <Paragraphs>30</Paragraphs>
  <Slides>28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4" baseType="lpstr">
      <vt:lpstr>Arial</vt:lpstr>
      <vt:lpstr>Baskerville Old Face</vt:lpstr>
      <vt:lpstr>Century Gothic</vt:lpstr>
      <vt:lpstr>Freestyle Script</vt:lpstr>
      <vt:lpstr>Times New Roman</vt:lpstr>
      <vt:lpstr>Kondenzcsík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Spanyolország  2023. 09. 08-2023. 09. 29. requena szőlész-borász gyakorlat szakmai beszámoló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SZLOVÉNIA  2023. 03. 03-2023. 03. 24. NOVO MESTO Cukrász gyakorlat szakmai beszámoló</dc:title>
  <dc:creator>Ilona Spiczmüller</dc:creator>
  <cp:lastModifiedBy>Sándor Deák</cp:lastModifiedBy>
  <cp:revision>15</cp:revision>
  <dcterms:created xsi:type="dcterms:W3CDTF">2023-04-12T16:48:25Z</dcterms:created>
  <dcterms:modified xsi:type="dcterms:W3CDTF">2023-10-24T06:30:01Z</dcterms:modified>
</cp:coreProperties>
</file>