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B9D745C-A7F2-4BDD-A223-8AE5EB2B5A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Mindennapi kenyerünk 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7B04648-F798-4D0F-8360-49D46F9E5D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 Október 16 a kenyér világnapja </a:t>
            </a:r>
          </a:p>
        </p:txBody>
      </p:sp>
    </p:spTree>
    <p:extLst>
      <p:ext uri="{BB962C8B-B14F-4D97-AF65-F5344CB8AC3E}">
        <p14:creationId xmlns:p14="http://schemas.microsoft.com/office/powerpoint/2010/main" val="1348496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AE73C21-DC23-441C-B9F9-634CAE1F6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158" y="5382152"/>
            <a:ext cx="9609666" cy="566738"/>
          </a:xfrm>
        </p:spPr>
        <p:txBody>
          <a:bodyPr>
            <a:noAutofit/>
          </a:bodyPr>
          <a:lstStyle/>
          <a:p>
            <a:r>
              <a:rPr lang="hu-HU" sz="1600" dirty="0"/>
              <a:t>A svájci székhelyű pékek döntötték el 2001-ben, hogy október 16 legyen a kenyér világ napja  A világnap célja, hogy bemutassa a világ legfontosabb élelmezési cikkének – az életfontosságú ásványi anyagokat tartalmazó, fontos energiaforrásnak –, a kenyérnek a jelentőségét. A világnapot már közel 30 ország ünnepli elsősorban karitatív jelleggel, mivel ezen a napon a pékek adományaikkal segítik a rászorulókat. Az ünnep alkalmat ad arra is, hogy a pékek áldozatos munkájára és a kenyér jelentőségére a nagyközönség figyelmét is felhívják.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A69071B-AD4E-4A63-A91E-B89FB80C28A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/>
              <a:t>.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75EB18C2-B70F-4374-ADEA-D7A68A7E9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900" y="762000"/>
            <a:ext cx="5181600" cy="3886200"/>
          </a:xfrm>
          <a:prstGeom prst="rect">
            <a:avLst/>
          </a:prstGeom>
        </p:spPr>
      </p:pic>
      <p:pic>
        <p:nvPicPr>
          <p:cNvPr id="8" name="Kép helye 7">
            <a:extLst>
              <a:ext uri="{FF2B5EF4-FFF2-40B4-BE49-F238E27FC236}">
                <a16:creationId xmlns:a16="http://schemas.microsoft.com/office/drawing/2014/main" id="{951037B1-83C6-499F-9545-87481B56DC6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32811" b="32811"/>
          <a:stretch>
            <a:fillRect/>
          </a:stretch>
        </p:blipFill>
        <p:spPr>
          <a:xfrm>
            <a:off x="1041428" y="1041400"/>
            <a:ext cx="245506" cy="2015330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62646376-7394-443D-879A-489092AA2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0" y="762001"/>
            <a:ext cx="449137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69056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42015E5-65AF-4C9D-BAD0-62A0AB259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1" y="829734"/>
            <a:ext cx="3718455" cy="808566"/>
          </a:xfrm>
        </p:spPr>
        <p:txBody>
          <a:bodyPr>
            <a:normAutofit fontScale="90000"/>
          </a:bodyPr>
          <a:lstStyle/>
          <a:p>
            <a:r>
              <a:rPr lang="hu-HU" dirty="0"/>
              <a:t>Az egyiptomiaktól terjedt el a kenyérsütés 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5344AEA2-371F-4061-A570-4DC7DFE8CA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982662"/>
            <a:ext cx="4926889" cy="4892675"/>
          </a:xfrm>
          <a:prstGeom prst="rect">
            <a:avLst/>
          </a:prstGeom>
        </p:spPr>
      </p:pic>
      <p:sp>
        <p:nvSpPr>
          <p:cNvPr id="4" name="Szöveg helye 3">
            <a:extLst>
              <a:ext uri="{FF2B5EF4-FFF2-40B4-BE49-F238E27FC236}">
                <a16:creationId xmlns:a16="http://schemas.microsoft.com/office/drawing/2014/main" id="{2DE06FD3-231C-45BF-8613-206CF295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3811" y="1943100"/>
            <a:ext cx="3718455" cy="3526369"/>
          </a:xfrm>
        </p:spPr>
        <p:txBody>
          <a:bodyPr>
            <a:normAutofit/>
          </a:bodyPr>
          <a:lstStyle/>
          <a:p>
            <a:r>
              <a:rPr lang="hu-HU" sz="2400" dirty="0"/>
              <a:t>Az egyiptomi népek kezdtek el kenyeret sütni </a:t>
            </a:r>
          </a:p>
          <a:p>
            <a:r>
              <a:rPr lang="hu-H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A Napkenyér</a:t>
            </a:r>
          </a:p>
        </p:txBody>
      </p:sp>
      <p:sp>
        <p:nvSpPr>
          <p:cNvPr id="6" name="Csillag: 5 ágú 5">
            <a:extLst>
              <a:ext uri="{FF2B5EF4-FFF2-40B4-BE49-F238E27FC236}">
                <a16:creationId xmlns:a16="http://schemas.microsoft.com/office/drawing/2014/main" id="{11FC2FF7-22AA-46BF-99CB-D0803ACAD6AF}"/>
              </a:ext>
            </a:extLst>
          </p:cNvPr>
          <p:cNvSpPr/>
          <p:nvPr/>
        </p:nvSpPr>
        <p:spPr>
          <a:xfrm>
            <a:off x="3655483" y="3073400"/>
            <a:ext cx="1562100" cy="1447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Csillag: 5 ágú 6">
            <a:extLst>
              <a:ext uri="{FF2B5EF4-FFF2-40B4-BE49-F238E27FC236}">
                <a16:creationId xmlns:a16="http://schemas.microsoft.com/office/drawing/2014/main" id="{861BD657-B594-4458-A34C-D43DC63BEEAB}"/>
              </a:ext>
            </a:extLst>
          </p:cNvPr>
          <p:cNvSpPr/>
          <p:nvPr/>
        </p:nvSpPr>
        <p:spPr>
          <a:xfrm>
            <a:off x="3587750" y="3797300"/>
            <a:ext cx="749300" cy="711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633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E9889CA-ABC9-4E48-B7F6-B61452027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9" y="4119032"/>
            <a:ext cx="6241816" cy="1371600"/>
          </a:xfrm>
        </p:spPr>
        <p:txBody>
          <a:bodyPr>
            <a:noAutofit/>
          </a:bodyPr>
          <a:lstStyle/>
          <a:p>
            <a:pPr algn="l"/>
            <a:r>
              <a:rPr lang="hu-HU" sz="2400" dirty="0"/>
              <a:t>Az Egyiptomban ma is létező kenyerek közül legősibbnek a napkenyeret (</a:t>
            </a:r>
            <a:r>
              <a:rPr lang="hu-HU" sz="2400" dirty="0" err="1"/>
              <a:t>samszi</a:t>
            </a:r>
            <a:r>
              <a:rPr lang="hu-HU" sz="2400" dirty="0"/>
              <a:t>) vélik, ami teljes kiőrlésű lisztből készül, és ha nem is kovásszal, legtöbbször öregtésztával kelesztik. (A megkelt kenyér tésztájának egy darabját mindig félreteszik, hagyják túlkelni, ezt dagasztják a következő adaghoz.) Kicsi, kerek, lapos kenyér ez, de a ma ismert pitáknál valamivel mégis magasabb, és átmérőjében is nagyobb. Oldalain bemetszik formázás után, hogy a gázok szabadon távozhassanak sülés közben. Autentikus módon igazi agyagkemencében készül, 350 fokon.</a:t>
            </a:r>
            <a:br>
              <a:rPr lang="hu-HU" sz="2400" dirty="0"/>
            </a:br>
            <a:endParaRPr lang="hu-HU" sz="2400" dirty="0"/>
          </a:p>
        </p:txBody>
      </p:sp>
      <p:pic>
        <p:nvPicPr>
          <p:cNvPr id="6" name="Kép helye 5">
            <a:extLst>
              <a:ext uri="{FF2B5EF4-FFF2-40B4-BE49-F238E27FC236}">
                <a16:creationId xmlns:a16="http://schemas.microsoft.com/office/drawing/2014/main" id="{F90C2517-D5CF-4733-A8D5-D4BC5D3D261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1630" r="21630"/>
          <a:stretch>
            <a:fillRect/>
          </a:stretch>
        </p:blipFill>
        <p:spPr>
          <a:xfrm>
            <a:off x="6889750" y="876300"/>
            <a:ext cx="4532313" cy="5130800"/>
          </a:xfrm>
          <a:prstGeom prst="rect">
            <a:avLst/>
          </a:prstGeom>
        </p:spPr>
      </p:pic>
      <p:sp>
        <p:nvSpPr>
          <p:cNvPr id="4" name="Szöveg helye 3">
            <a:extLst>
              <a:ext uri="{FF2B5EF4-FFF2-40B4-BE49-F238E27FC236}">
                <a16:creationId xmlns:a16="http://schemas.microsoft.com/office/drawing/2014/main" id="{22A62609-221F-422F-B5E8-FCF8177C0A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9299" y="3890432"/>
            <a:ext cx="6241816" cy="1828800"/>
          </a:xfrm>
        </p:spPr>
        <p:txBody>
          <a:bodyPr>
            <a:normAutofit/>
          </a:bodyPr>
          <a:lstStyle/>
          <a:p>
            <a:pPr algn="l"/>
            <a:r>
              <a:rPr lang="hu-HU" sz="8000" dirty="0"/>
              <a:t> 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7" name="Csillag: 5 ágú 6">
            <a:extLst>
              <a:ext uri="{FF2B5EF4-FFF2-40B4-BE49-F238E27FC236}">
                <a16:creationId xmlns:a16="http://schemas.microsoft.com/office/drawing/2014/main" id="{50C00DCE-146C-4C2B-8244-006EA859A8C3}"/>
              </a:ext>
            </a:extLst>
          </p:cNvPr>
          <p:cNvSpPr/>
          <p:nvPr/>
        </p:nvSpPr>
        <p:spPr>
          <a:xfrm>
            <a:off x="2501900" y="5308600"/>
            <a:ext cx="660400" cy="5461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Csillag: 5 ágú 7">
            <a:extLst>
              <a:ext uri="{FF2B5EF4-FFF2-40B4-BE49-F238E27FC236}">
                <a16:creationId xmlns:a16="http://schemas.microsoft.com/office/drawing/2014/main" id="{4F2126E7-640F-43CF-8EBD-C7B3BB423D00}"/>
              </a:ext>
            </a:extLst>
          </p:cNvPr>
          <p:cNvSpPr/>
          <p:nvPr/>
        </p:nvSpPr>
        <p:spPr>
          <a:xfrm>
            <a:off x="3467100" y="5308600"/>
            <a:ext cx="660400" cy="5461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4588281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2D09933-4143-4380-A64F-D71BE5E64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Több hiedelmek és történetek is kapcsolódnak a kenyér készítéséhez avagy megismeréséhez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BB89EF5-0699-4DE8-8273-3AC90BEF3D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Keresztényi</a:t>
            </a:r>
          </a:p>
        </p:txBody>
      </p:sp>
      <p:pic>
        <p:nvPicPr>
          <p:cNvPr id="7" name="Tartalom helye 6">
            <a:extLst>
              <a:ext uri="{FF2B5EF4-FFF2-40B4-BE49-F238E27FC236}">
                <a16:creationId xmlns:a16="http://schemas.microsoft.com/office/drawing/2014/main" id="{514C237F-6598-428E-B59F-D03493C692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6600" y="3243261"/>
            <a:ext cx="5276850" cy="2632605"/>
          </a:xfrm>
          <a:prstGeom prst="rect">
            <a:avLst/>
          </a:prstGeom>
        </p:spPr>
      </p:pic>
      <p:sp>
        <p:nvSpPr>
          <p:cNvPr id="5" name="Szöveg helye 4">
            <a:extLst>
              <a:ext uri="{FF2B5EF4-FFF2-40B4-BE49-F238E27FC236}">
                <a16:creationId xmlns:a16="http://schemas.microsoft.com/office/drawing/2014/main" id="{3F88F5B8-403D-4FF7-8C2D-AF940C614A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/>
              <a:t>Népi</a:t>
            </a:r>
          </a:p>
        </p:txBody>
      </p:sp>
      <p:pic>
        <p:nvPicPr>
          <p:cNvPr id="8" name="Tartalom helye 7">
            <a:extLst>
              <a:ext uri="{FF2B5EF4-FFF2-40B4-BE49-F238E27FC236}">
                <a16:creationId xmlns:a16="http://schemas.microsoft.com/office/drawing/2014/main" id="{4B4CB12F-48A6-452C-A7EF-75649A596FD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269038" y="3234794"/>
            <a:ext cx="4970462" cy="264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0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C2BBDD9-1943-489A-AB77-2B8187095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Vallási történet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C32DFF2-20C6-44F0-8A24-0C622FB70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hu-HU" sz="7200" dirty="0" err="1"/>
              <a:t>kenyérszaporítás:Jézus</a:t>
            </a:r>
            <a:r>
              <a:rPr lang="hu-HU" sz="7200" dirty="0"/>
              <a:t> csodái között a gondoskodó isteni szeretet megnyilvánulása, az Eucharisztia </a:t>
            </a:r>
            <a:r>
              <a:rPr lang="hu-HU" sz="7200" dirty="0" err="1"/>
              <a:t>előképe.Mind</a:t>
            </a:r>
            <a:r>
              <a:rPr lang="hu-HU" sz="7200" dirty="0"/>
              <a:t> a négy evangélista elmondja, hogy Jézus a Galileai-tó partján 5 kenyérrel és 2 hallal jóllakatott 5 ezer férfit, asszonyaikkal és gyermekeikkel együtt, s a maradékból 12 kosarat töltöttek meg Máté és Márk egy másodikról is beszámol, amikor Jézus 7 kenyérrel és néhány hallal 4 ezer férfit lakatott jól, s 7 kosár volt a maradék. értelmezték: a 12 (kosár maradék) Jézus apostolainak, a 7 ker. tökéletességnek a száma, mindkét szám tanítványainak megmaradására, az örök életre utal. az </a:t>
            </a:r>
            <a:r>
              <a:rPr lang="hu-HU" sz="7200" dirty="0" err="1"/>
              <a:t>Euch-ra</a:t>
            </a:r>
            <a:r>
              <a:rPr lang="hu-HU" sz="7200" dirty="0"/>
              <a:t> készítette föl a tanítványokat: megmutatta, hogy Jézus </a:t>
            </a:r>
            <a:r>
              <a:rPr lang="hu-HU" sz="7200" dirty="0" err="1"/>
              <a:t>szavának</a:t>
            </a:r>
            <a:r>
              <a:rPr lang="hu-HU" sz="7200" dirty="0"/>
              <a:t> hatalma van a kenyér fölött is: amint alkalmával megszaporította, úgy az utolsó vacsorán a Testévé (a bort a Vérévé) változtatta helyszínén (</a:t>
            </a:r>
            <a:r>
              <a:rPr lang="hu-HU" sz="7200" dirty="0" err="1"/>
              <a:t>Et-Tabgában</a:t>
            </a:r>
            <a:r>
              <a:rPr lang="hu-HU" sz="7200" dirty="0"/>
              <a:t>) épített </a:t>
            </a:r>
            <a:r>
              <a:rPr lang="hu-HU" sz="7200" dirty="0" err="1"/>
              <a:t>tp</a:t>
            </a:r>
            <a:r>
              <a:rPr lang="hu-HU" sz="7200" dirty="0"/>
              <a:t>. szentélyében 5. sz. mozaik kenyereskosárral és 2 hallal őrzi a emlékét. Rómában 230 k. a katakombákban kenyér-, hal-kosár v. lakoma utal (katakombák művészete). A  katakombák freskóin Jézus pálcával érinti a kenyeret és a halat, a szarkofágokon megáldja őket. A 6. sz-</a:t>
            </a:r>
            <a:r>
              <a:rPr lang="hu-HU" sz="7200" dirty="0" err="1"/>
              <a:t>tól</a:t>
            </a:r>
            <a:r>
              <a:rPr lang="hu-HU" sz="7200" dirty="0"/>
              <a:t> épületmozaikokon is megjelenik a téma. Gyakori a kánai menyegzővel együtt történő ábrázolás. A Biblia </a:t>
            </a:r>
            <a:r>
              <a:rPr lang="hu-HU" sz="7200" dirty="0" err="1"/>
              <a:t>pauperumokban</a:t>
            </a:r>
            <a:r>
              <a:rPr lang="hu-HU" sz="7200" dirty="0"/>
              <a:t> a manna csodával együtt az </a:t>
            </a:r>
            <a:r>
              <a:rPr lang="hu-HU" sz="7200" dirty="0" err="1"/>
              <a:t>Euch</a:t>
            </a:r>
            <a:r>
              <a:rPr lang="hu-HU" sz="7200" dirty="0"/>
              <a:t>. előképeként szerepel. </a:t>
            </a:r>
          </a:p>
          <a:p>
            <a:endParaRPr lang="hu-HU" dirty="0"/>
          </a:p>
          <a:p>
            <a:r>
              <a:rPr lang="hu-HU" sz="8000" dirty="0" err="1"/>
              <a:t>Kirschbaum</a:t>
            </a:r>
            <a:r>
              <a:rPr lang="hu-HU" sz="8000" dirty="0"/>
              <a:t> I:326.</a:t>
            </a:r>
          </a:p>
        </p:txBody>
      </p:sp>
    </p:spTree>
    <p:extLst>
      <p:ext uri="{BB962C8B-B14F-4D97-AF65-F5344CB8AC3E}">
        <p14:creationId xmlns:p14="http://schemas.microsoft.com/office/powerpoint/2010/main" val="2097910516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98479D7-9090-4CCB-85AC-1ED479A08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És végezetül egy népi kenyér recept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2C51CA3-BA37-4E01-9720-C3E805CA3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90dkg	finomliszt	</a:t>
            </a:r>
          </a:p>
          <a:p>
            <a:r>
              <a:rPr lang="hu-HU" dirty="0"/>
              <a:t>2.5dkg	élesztő	</a:t>
            </a:r>
          </a:p>
          <a:p>
            <a:r>
              <a:rPr lang="hu-HU" dirty="0"/>
              <a:t>6dl	langyos víz	</a:t>
            </a:r>
          </a:p>
          <a:p>
            <a:r>
              <a:rPr lang="hu-HU" dirty="0"/>
              <a:t>2tk	só	</a:t>
            </a:r>
          </a:p>
          <a:p>
            <a:r>
              <a:rPr lang="hu-HU" dirty="0"/>
              <a:t>4tk	cukor	</a:t>
            </a:r>
          </a:p>
          <a:p>
            <a:r>
              <a:rPr lang="hu-HU" dirty="0"/>
              <a:t>3ek	olaj	</a:t>
            </a:r>
          </a:p>
          <a:p>
            <a:r>
              <a:rPr lang="hu-HU" dirty="0"/>
              <a:t>2db	tojás a kenéshez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4C76D2ED-41C6-8039-7016-A6BFCD464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5751" y="2556932"/>
            <a:ext cx="4420847" cy="367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94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263B13D-C967-472F-B681-410332454F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Nagyon szépen köszönöm a figyelmet!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33F5BE92-2D33-42A6-ACF0-CC13C4C07D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Vajda Borostyán 10./A-osztály</a:t>
            </a:r>
          </a:p>
        </p:txBody>
      </p:sp>
    </p:spTree>
    <p:extLst>
      <p:ext uri="{BB962C8B-B14F-4D97-AF65-F5344CB8AC3E}">
        <p14:creationId xmlns:p14="http://schemas.microsoft.com/office/powerpoint/2010/main" val="3544642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us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52</TotalTime>
  <Words>500</Words>
  <Application>Microsoft Office PowerPoint</Application>
  <PresentationFormat>Szélesvásznú</PresentationFormat>
  <Paragraphs>26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2" baseType="lpstr">
      <vt:lpstr>Arial</vt:lpstr>
      <vt:lpstr>Bahnschrift</vt:lpstr>
      <vt:lpstr>Garamond</vt:lpstr>
      <vt:lpstr>Organikus</vt:lpstr>
      <vt:lpstr>Mindennapi kenyerünk </vt:lpstr>
      <vt:lpstr>A svájci székhelyű pékek döntötték el 2001-ben, hogy október 16 legyen a kenyér világ napja  A világnap célja, hogy bemutassa a világ legfontosabb élelmezési cikkének – az életfontosságú ásványi anyagokat tartalmazó, fontos energiaforrásnak –, a kenyérnek a jelentőségét. A világnapot már közel 30 ország ünnepli elsősorban karitatív jelleggel, mivel ezen a napon a pékek adományaikkal segítik a rászorulókat. Az ünnep alkalmat ad arra is, hogy a pékek áldozatos munkájára és a kenyér jelentőségére a nagyközönség figyelmét is felhívják.</vt:lpstr>
      <vt:lpstr>Az egyiptomiaktól terjedt el a kenyérsütés </vt:lpstr>
      <vt:lpstr>Az Egyiptomban ma is létező kenyerek közül legősibbnek a napkenyeret (samszi) vélik, ami teljes kiőrlésű lisztből készül, és ha nem is kovásszal, legtöbbször öregtésztával kelesztik. (A megkelt kenyér tésztájának egy darabját mindig félreteszik, hagyják túlkelni, ezt dagasztják a következő adaghoz.) Kicsi, kerek, lapos kenyér ez, de a ma ismert pitáknál valamivel mégis magasabb, és átmérőjében is nagyobb. Oldalain bemetszik formázás után, hogy a gázok szabadon távozhassanak sülés közben. Autentikus módon igazi agyagkemencében készül, 350 fokon. </vt:lpstr>
      <vt:lpstr>Több hiedelmek és történetek is kapcsolódnak a kenyér készítéséhez avagy megismeréséhez</vt:lpstr>
      <vt:lpstr>Vallási történet</vt:lpstr>
      <vt:lpstr>És végezetül egy népi kenyér recept</vt:lpstr>
      <vt:lpstr>Nagyon szépen 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Mindennapi kenyerünk</dc:title>
  <dc:creator>tanuló</dc:creator>
  <cp:lastModifiedBy>Ilona Spiczmüller</cp:lastModifiedBy>
  <cp:revision>7</cp:revision>
  <dcterms:created xsi:type="dcterms:W3CDTF">2022-10-13T10:32:53Z</dcterms:created>
  <dcterms:modified xsi:type="dcterms:W3CDTF">2022-10-15T08:01:25Z</dcterms:modified>
</cp:coreProperties>
</file>