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3" r:id="rId10"/>
    <p:sldId id="262" r:id="rId11"/>
    <p:sldId id="264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8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8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DHFgaz5UJc" TargetMode="External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8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7AA517-EB42-A514-C639-0A9B38E3E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Kenyér </a:t>
            </a:r>
            <a:r>
              <a:rPr lang="hu-HU" dirty="0" err="1"/>
              <a:t>Vilagnapja</a:t>
            </a:r>
            <a:r>
              <a:rPr lang="hu-HU" dirty="0"/>
              <a:t>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8B2A36-D2EA-FD15-0C53-D3C61489DA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Készített: </a:t>
            </a:r>
            <a:r>
              <a:rPr lang="hu-HU" dirty="0" err="1"/>
              <a:t>Mudróczki</a:t>
            </a:r>
            <a:r>
              <a:rPr lang="hu-HU" dirty="0"/>
              <a:t> Lilla 12./A osztályos tanuló </a:t>
            </a:r>
          </a:p>
          <a:p>
            <a:r>
              <a:rPr lang="hu-HU" dirty="0"/>
              <a:t>2022.10.13. Csütörtök </a:t>
            </a:r>
          </a:p>
        </p:txBody>
      </p:sp>
    </p:spTree>
    <p:extLst>
      <p:ext uri="{BB962C8B-B14F-4D97-AF65-F5344CB8AC3E}">
        <p14:creationId xmlns:p14="http://schemas.microsoft.com/office/powerpoint/2010/main" val="137993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5">
            <a:extLst>
              <a:ext uri="{FF2B5EF4-FFF2-40B4-BE49-F238E27FC236}">
                <a16:creationId xmlns:a16="http://schemas.microsoft.com/office/drawing/2014/main" id="{77CB10AE-3F67-835C-5EDD-AE18633BC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023" y="-123701"/>
            <a:ext cx="6981701" cy="698170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A074056-7983-E173-8A4B-080656C0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/>
              <a:t>Kovász készítése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F27C67-587B-B620-9D5B-776189EBC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023" y="148442"/>
            <a:ext cx="3359727" cy="57126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5600" b="1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Elkészítése és etetése</a:t>
            </a:r>
            <a:endParaRPr lang="hu-HU" sz="56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hu-HU" sz="56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Gyúrjuk össze a hozzávalókat kézzel, majd helyezzük egy üvegtálban konyharuhával letakarva. 48 órán keresztül tároljuk szobahőmérsékleten, például a konyhapolcon.</a:t>
            </a:r>
          </a:p>
          <a:p>
            <a:r>
              <a:rPr lang="hu-HU" sz="56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48 óra elteltével ebből a tésztából kiveszünk 200 grammot, hozzáadunk 100 ml langyos vizet, eldolgozzuk, majd 200g liszttel összegyúrjuk. Újabb 48 órán keresztül kelesztjük.</a:t>
            </a:r>
          </a:p>
          <a:p>
            <a:r>
              <a:rPr lang="hu-HU" sz="56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Ezt a 48 óránkénti frissítgetést addig csináljuk, míg a kovászunk 4 óra alatt a duplájára nem kel. Ekkor készült el a kovászunk, amit tesztelhetünk egy pohár víz segítségével: tegyünk vízbe egy kiskanál kovászt; ha nem süllyed el, az azt jelenti, hogy megfelelő mennyiségű gázbuborék van benne.</a:t>
            </a:r>
          </a:p>
          <a:p>
            <a:r>
              <a:rPr lang="hu-HU" sz="56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Légmentesen lezárva, hűtőben tároljuk. Vigyázzunk, az üveg űrtartalma legyen nagyobb, mert a kovász kelni fog!</a:t>
            </a:r>
          </a:p>
          <a:p>
            <a:r>
              <a:rPr lang="hu-HU" sz="56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Minden kovászos kenyér készítése előtt etessük meg kovászunkat, de ha nem használjuk, akkor is el kell végeznünk ezt a procedúrát hetente egyszer.</a:t>
            </a:r>
          </a:p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4D26E66-A980-FE72-B5FE-EE5C5A162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849995"/>
            <a:ext cx="3855720" cy="3011056"/>
          </a:xfrm>
        </p:spPr>
        <p:txBody>
          <a:bodyPr/>
          <a:lstStyle/>
          <a:p>
            <a:r>
              <a:rPr lang="hu-HU" b="1" i="0" dirty="0">
                <a:solidFill>
                  <a:srgbClr val="151B32"/>
                </a:solidFill>
                <a:effectLst/>
                <a:latin typeface="Arial" panose="020B0604020202020204" pitchFamily="34" charset="0"/>
              </a:rPr>
              <a:t>Hozzávalók</a:t>
            </a:r>
            <a:endParaRPr lang="hu-HU" b="0" i="0" dirty="0">
              <a:solidFill>
                <a:srgbClr val="151B32"/>
              </a:solidFill>
              <a:effectLst/>
              <a:latin typeface="Arial" panose="020B0604020202020204" pitchFamily="34" charset="0"/>
            </a:endParaRPr>
          </a:p>
          <a:p>
            <a:r>
              <a:rPr lang="hu-HU" b="0" i="0" dirty="0">
                <a:solidFill>
                  <a:srgbClr val="151B32"/>
                </a:solidFill>
                <a:effectLst/>
                <a:latin typeface="Arial" panose="020B0604020202020204" pitchFamily="34" charset="0"/>
              </a:rPr>
              <a:t>•200g finomliszt (BL80)</a:t>
            </a:r>
          </a:p>
          <a:p>
            <a:r>
              <a:rPr lang="hu-HU" b="0" i="0" dirty="0">
                <a:solidFill>
                  <a:srgbClr val="151B32"/>
                </a:solidFill>
                <a:effectLst/>
                <a:latin typeface="Arial" panose="020B0604020202020204" pitchFamily="34" charset="0"/>
              </a:rPr>
              <a:t>•1 dl langyos víz</a:t>
            </a:r>
          </a:p>
          <a:p>
            <a:r>
              <a:rPr lang="hu-HU" b="0" i="0" dirty="0">
                <a:solidFill>
                  <a:srgbClr val="151B32"/>
                </a:solidFill>
                <a:effectLst/>
                <a:latin typeface="Arial" panose="020B0604020202020204" pitchFamily="34" charset="0"/>
              </a:rPr>
              <a:t>•1 mk méz</a:t>
            </a:r>
          </a:p>
        </p:txBody>
      </p:sp>
    </p:spTree>
    <p:extLst>
      <p:ext uri="{BB962C8B-B14F-4D97-AF65-F5344CB8AC3E}">
        <p14:creationId xmlns:p14="http://schemas.microsoft.com/office/powerpoint/2010/main" val="1282786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5">
            <a:extLst>
              <a:ext uri="{FF2B5EF4-FFF2-40B4-BE49-F238E27FC236}">
                <a16:creationId xmlns:a16="http://schemas.microsoft.com/office/drawing/2014/main" id="{F631B8D4-0B5F-164D-BF9E-04868B1B4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264" y="0"/>
            <a:ext cx="8116471" cy="68579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F3206A2-195F-F85A-DB08-E5941676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/>
              <a:t>Kenyér készítése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BD912F-5FFB-E5FC-1ABD-BBF9A0F2C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2086" y="0"/>
            <a:ext cx="4212027" cy="6726404"/>
          </a:xfrm>
        </p:spPr>
        <p:txBody>
          <a:bodyPr>
            <a:normAutofit fontScale="32500" lnSpcReduction="20000"/>
          </a:bodyPr>
          <a:lstStyle/>
          <a:p>
            <a:pPr marL="0" indent="0" algn="r">
              <a:buNone/>
            </a:pPr>
            <a:r>
              <a:rPr lang="hu-HU" sz="5000" b="1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Kovászos kenyér recept</a:t>
            </a:r>
            <a:endParaRPr lang="hu-HU" sz="5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r"/>
            <a:r>
              <a:rPr lang="hu-HU" sz="5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1 evőkanál kovászt tegyünk egy tálba 75g liszttel és 75g vízzel, majd gyúrjuk össze. Hagyjuk érni konyharuhával letakarva 12 órán keresztül, szobahőmérsékleten.</a:t>
            </a:r>
          </a:p>
          <a:p>
            <a:pPr algn="r"/>
            <a:r>
              <a:rPr lang="hu-HU" sz="5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Autolizálás</a:t>
            </a:r>
            <a:r>
              <a:rPr lang="hu-HU" sz="5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: 500g lisztet és 320ml vizet keverjünk össze, majd hagyjuk állni 2 órán keresztül. Ettől a folyamattól lesz finom, rugalmas a kenyérbél.</a:t>
            </a:r>
          </a:p>
          <a:p>
            <a:pPr algn="r"/>
            <a:r>
              <a:rPr lang="hu-HU" sz="5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Ezt követően adjuk hozzá a kovászt, majd </a:t>
            </a:r>
            <a:r>
              <a:rPr lang="hu-HU" sz="5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dagasszuk</a:t>
            </a:r>
            <a:r>
              <a:rPr lang="hu-HU" sz="5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4 percen keresztül. Végül adjuk hozzá a sót és </a:t>
            </a:r>
            <a:r>
              <a:rPr lang="hu-HU" sz="5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dagasszuk</a:t>
            </a:r>
            <a:r>
              <a:rPr lang="hu-HU" sz="5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további 2 percig.</a:t>
            </a:r>
          </a:p>
          <a:p>
            <a:pPr algn="r"/>
            <a:r>
              <a:rPr lang="hu-HU" sz="5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 tésztánkat olajjal kikent tálban pihentessük 3 órán át, közben 30 percenként hajtogassuk át.</a:t>
            </a:r>
          </a:p>
          <a:p>
            <a:pPr algn="r"/>
            <a:r>
              <a:rPr lang="hu-HU" sz="5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Formázzuk meg a kívánt kovászos kenyerünket és kelesszük kilisztezett kelesztőtálban 1-2 órán át, míg a kenyér 1,5-2-szeresére kel.</a:t>
            </a:r>
          </a:p>
          <a:p>
            <a:pPr algn="r"/>
            <a:r>
              <a:rPr lang="hu-HU" sz="5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Helyezzük a kenyeret sütőpapírral bélelt tepsibe, vagdossuk be a tetejét.</a:t>
            </a:r>
          </a:p>
          <a:p>
            <a:pPr algn="r"/>
            <a:r>
              <a:rPr lang="hu-HU" sz="5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Előmelegített, párásított sütőben, 250°-</a:t>
            </a:r>
            <a:r>
              <a:rPr lang="hu-HU" sz="5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on</a:t>
            </a:r>
            <a:r>
              <a:rPr lang="hu-HU" sz="5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, légkeveréssel süssük 25 percig, majd vegyük lejjebb a hőfokot 230°-</a:t>
            </a:r>
            <a:r>
              <a:rPr lang="hu-HU" sz="5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ra</a:t>
            </a:r>
            <a:r>
              <a:rPr lang="hu-HU" sz="50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és süssük további 20 percig. A kész kenyeret hagyjuk rácson kihűlni, mielőtt megszegjük.</a:t>
            </a:r>
          </a:p>
          <a:p>
            <a:pPr algn="r"/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CEF4AE-4C6D-2474-CC50-91FF7B255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b="1" i="0" dirty="0">
                <a:solidFill>
                  <a:srgbClr val="151B32"/>
                </a:solidFill>
                <a:effectLst/>
                <a:latin typeface="Arial" panose="020B0604020202020204" pitchFamily="34" charset="0"/>
              </a:rPr>
              <a:t>Hozzávalók</a:t>
            </a:r>
            <a:endParaRPr lang="hu-HU" b="0" i="0" dirty="0">
              <a:solidFill>
                <a:srgbClr val="151B32"/>
              </a:solidFill>
              <a:effectLst/>
              <a:latin typeface="Arial" panose="020B0604020202020204" pitchFamily="34" charset="0"/>
            </a:endParaRPr>
          </a:p>
          <a:p>
            <a:r>
              <a:rPr lang="hu-HU" b="0" i="0" dirty="0">
                <a:solidFill>
                  <a:srgbClr val="151B32"/>
                </a:solidFill>
                <a:effectLst/>
                <a:latin typeface="Arial" panose="020B0604020202020204" pitchFamily="34" charset="0"/>
              </a:rPr>
              <a:t>•150g kovász</a:t>
            </a:r>
          </a:p>
          <a:p>
            <a:r>
              <a:rPr lang="hu-HU" b="0" i="0" dirty="0">
                <a:solidFill>
                  <a:srgbClr val="151B32"/>
                </a:solidFill>
                <a:effectLst/>
                <a:latin typeface="Arial" panose="020B0604020202020204" pitchFamily="34" charset="0"/>
              </a:rPr>
              <a:t>•500 g liszt (BL80)</a:t>
            </a:r>
          </a:p>
          <a:p>
            <a:r>
              <a:rPr lang="hu-HU" b="0" i="0" dirty="0">
                <a:solidFill>
                  <a:srgbClr val="151B32"/>
                </a:solidFill>
                <a:effectLst/>
                <a:latin typeface="Arial" panose="020B0604020202020204" pitchFamily="34" charset="0"/>
              </a:rPr>
              <a:t>•320 ml langyos víz</a:t>
            </a:r>
          </a:p>
          <a:p>
            <a:r>
              <a:rPr lang="hu-HU" b="0" i="0" dirty="0">
                <a:solidFill>
                  <a:srgbClr val="151B32"/>
                </a:solidFill>
                <a:effectLst/>
                <a:latin typeface="Arial" panose="020B0604020202020204" pitchFamily="34" charset="0"/>
              </a:rPr>
              <a:t>•10 g só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8274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490DB3-2D19-0F5F-69A3-73BF3ADE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/>
          <a:lstStyle/>
          <a:p>
            <a:r>
              <a:rPr lang="hu-HU" dirty="0">
                <a:hlinkClick r:id="rId2"/>
              </a:rPr>
              <a:t>https://youtu.be/iDHFgaz5UJc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73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742440-FB48-37E8-B3B5-F30D7E99E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379887"/>
            <a:ext cx="8361229" cy="2098226"/>
          </a:xfrm>
        </p:spPr>
        <p:txBody>
          <a:bodyPr/>
          <a:lstStyle/>
          <a:p>
            <a:r>
              <a:rPr lang="hu-HU" dirty="0"/>
              <a:t>Köszönöm szépen a figyelmet</a:t>
            </a:r>
            <a:r>
              <a:rPr lang="hu-HU" dirty="0">
                <a:sym typeface="Wingdings" pitchFamily="2" charset="2"/>
              </a:rPr>
              <a:t>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608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DDEF64-03D6-4C51-7E27-57DACF6E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/>
              <a:t>A világnap célja </a:t>
            </a:r>
          </a:p>
        </p:txBody>
      </p:sp>
      <p:pic>
        <p:nvPicPr>
          <p:cNvPr id="5" name="Kép 5">
            <a:extLst>
              <a:ext uri="{FF2B5EF4-FFF2-40B4-BE49-F238E27FC236}">
                <a16:creationId xmlns:a16="http://schemas.microsoft.com/office/drawing/2014/main" id="{C68C5AC8-2CCB-D488-D1FD-EC1DF759C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0416" y="1113490"/>
            <a:ext cx="5277684" cy="3958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9E99F0D8-E7E0-0365-5F03-CBBDF7523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emutassa a világ legfontosabb élelmezési cikkének az életfontosságú ásványi anyagokat tartalmazó, fontos energiaforrásnak, a kenyérnek a jelentőségét.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71589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B0B4B4-E83B-896D-DF68-1C9721B3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43" y="247404"/>
            <a:ext cx="9612971" cy="1250944"/>
          </a:xfrm>
        </p:spPr>
        <p:txBody>
          <a:bodyPr/>
          <a:lstStyle/>
          <a:p>
            <a:r>
              <a:rPr lang="hu-HU" b="1" i="1" u="sng" dirty="0"/>
              <a:t>Dátum</a:t>
            </a:r>
            <a:r>
              <a:rPr lang="hu-HU" dirty="0"/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1A2D9F6-AA50-2768-9F00-68D4313B1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2300844"/>
            <a:ext cx="9612971" cy="3058808"/>
          </a:xfrm>
        </p:spPr>
        <p:txBody>
          <a:bodyPr/>
          <a:lstStyle/>
          <a:p>
            <a:r>
              <a:rPr lang="hu-HU"/>
              <a:t>Október 16. </a:t>
            </a:r>
            <a:endParaRPr lang="hu-HU" dirty="0"/>
          </a:p>
        </p:txBody>
      </p:sp>
      <p:pic>
        <p:nvPicPr>
          <p:cNvPr id="3" name="Kép 4">
            <a:extLst>
              <a:ext uri="{FF2B5EF4-FFF2-40B4-BE49-F238E27FC236}">
                <a16:creationId xmlns:a16="http://schemas.microsoft.com/office/drawing/2014/main" id="{D51C083C-BFE2-E08F-948A-B7D554CDE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545" y="1716478"/>
            <a:ext cx="6317500" cy="3790500"/>
          </a:xfrm>
          <a:prstGeom prst="rect">
            <a:avLst/>
          </a:prstGeom>
        </p:spPr>
      </p:pic>
      <p:pic>
        <p:nvPicPr>
          <p:cNvPr id="5" name="Kép 5">
            <a:extLst>
              <a:ext uri="{FF2B5EF4-FFF2-40B4-BE49-F238E27FC236}">
                <a16:creationId xmlns:a16="http://schemas.microsoft.com/office/drawing/2014/main" id="{6AA064BC-A165-3BE4-E693-CEA4B0D21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25180" y="1565938"/>
            <a:ext cx="7234045" cy="3726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3253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0C4CE2-7B69-C989-3532-BCFE2516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 err="1"/>
              <a:t>Vilagnap</a:t>
            </a:r>
            <a:r>
              <a:rPr lang="hu-HU" b="1" i="1" u="sng" dirty="0"/>
              <a:t> a világban </a:t>
            </a:r>
          </a:p>
        </p:txBody>
      </p:sp>
      <p:pic>
        <p:nvPicPr>
          <p:cNvPr id="5" name="Kép 5">
            <a:extLst>
              <a:ext uri="{FF2B5EF4-FFF2-40B4-BE49-F238E27FC236}">
                <a16:creationId xmlns:a16="http://schemas.microsoft.com/office/drawing/2014/main" id="{ED0462CC-24AF-5134-BBA1-EE6B7F957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6630" y="1217281"/>
            <a:ext cx="5211762" cy="3914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2D57153A-AB44-70D5-3B20-EE27D5E36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világnapot már közel 30 ország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ünnepli</a:t>
            </a:r>
            <a:r>
              <a:rPr lang="hu-H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elsősorban karitatív jelleggel, mivel ezen a napon a pékek adományaikkal segítik a rászorulókat. 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465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73291D-9F44-846D-8E6B-FC449328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i="1" u="sng" dirty="0"/>
              <a:t>Kezdetek</a:t>
            </a:r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9E4310-FFBF-F690-3036-1E6465C1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312" y="2069523"/>
            <a:ext cx="4873831" cy="3581400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hu-H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gyiptomiakat tekintjük az első kenyeret készítő embereknek. </a:t>
            </a:r>
          </a:p>
          <a:p>
            <a:pPr marL="0" indent="0">
              <a:buNone/>
            </a:pPr>
            <a:r>
              <a:rPr lang="hu-H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falfestmények az isteneknek felajánlott kenyeret ábrázolják, amelynek ovális alakja megszólalásig emlékeztet az Egyiptomban ma is fogyasztott kenyérfélére, az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ajisra</a:t>
            </a:r>
            <a:r>
              <a:rPr lang="hu-H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FA05A11F-221E-2D56-F0B1-F95DAD9C0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496" y="1428750"/>
            <a:ext cx="5932159" cy="3976744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42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86A15F-CC74-2638-0AAA-A953084E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hu-HU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ituálé és hagyomány </a:t>
            </a:r>
            <a:endParaRPr lang="hu-HU" b="1" i="1" u="sng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E5F6C4F-D423-967E-6314-3BA9AFF89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6835"/>
            <a:ext cx="5212080" cy="4064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hiedelem szerint a tészta kereszt alakú bevágása vagy a kisütés előtt a kenyér felett kereszt vetése az ördög kiűzését szolgálja. De a kenyér két végén történő megszegését is javasolták az ördög távoltartására. A „bűnevés” különös szokását temetéseken gyakorolták, amikor valaki megevett egy egész kenyeret, hogy ezzel magára vállalja a halott bűneit.”</a:t>
            </a:r>
            <a:endParaRPr lang="hu-HU" sz="24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85A54B2-4361-112C-AF5E-78FAB1649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5">
            <a:extLst>
              <a:ext uri="{FF2B5EF4-FFF2-40B4-BE49-F238E27FC236}">
                <a16:creationId xmlns:a16="http://schemas.microsoft.com/office/drawing/2014/main" id="{9B7E3C71-EE5D-EF18-D642-C25C4E4A0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98" y="2406200"/>
            <a:ext cx="4646924" cy="321623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755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1E0871-B546-DFEF-C5CD-A85235A7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/>
              <a:t>Kenyér fajták</a:t>
            </a:r>
            <a:r>
              <a:rPr lang="hu-HU" dirty="0"/>
              <a:t> </a:t>
            </a:r>
          </a:p>
        </p:txBody>
      </p:sp>
      <p:pic>
        <p:nvPicPr>
          <p:cNvPr id="5" name="Kép 5">
            <a:extLst>
              <a:ext uri="{FF2B5EF4-FFF2-40B4-BE49-F238E27FC236}">
                <a16:creationId xmlns:a16="http://schemas.microsoft.com/office/drawing/2014/main" id="{DED597C3-FA6D-AB8E-A850-B30BE65F2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6338" y="1807617"/>
            <a:ext cx="5211762" cy="2931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50138104-9DBE-F228-7B7C-78A61AC39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b="1" dirty="0" err="1">
                <a:effectLst/>
              </a:rPr>
              <a:t>Feher</a:t>
            </a:r>
            <a:r>
              <a:rPr lang="hu-HU" b="1" dirty="0">
                <a:effectLst/>
              </a:rPr>
              <a:t> kenyér </a:t>
            </a:r>
            <a:br>
              <a:rPr lang="hu-HU" dirty="0"/>
            </a:br>
            <a:r>
              <a:rPr lang="hu-HU" b="1" dirty="0" err="1">
                <a:effectLst/>
              </a:rPr>
              <a:t>Bagett</a:t>
            </a:r>
            <a:br>
              <a:rPr lang="hu-HU" dirty="0"/>
            </a:br>
            <a:r>
              <a:rPr lang="hu-HU" b="1" dirty="0">
                <a:effectLst/>
              </a:rPr>
              <a:t>Rozskenyér</a:t>
            </a:r>
            <a:br>
              <a:rPr lang="hu-HU" dirty="0"/>
            </a:br>
            <a:r>
              <a:rPr lang="hu-HU" b="1" dirty="0">
                <a:effectLst/>
              </a:rPr>
              <a:t>Teljes kiőrlésű kenyér</a:t>
            </a:r>
            <a:br>
              <a:rPr lang="hu-HU" dirty="0"/>
            </a:br>
            <a:r>
              <a:rPr lang="hu-HU" b="1" dirty="0">
                <a:effectLst/>
              </a:rPr>
              <a:t>Kovászos kenyér</a:t>
            </a:r>
            <a:br>
              <a:rPr lang="hu-HU" dirty="0"/>
            </a:br>
            <a:r>
              <a:rPr lang="hu-HU" b="1" dirty="0">
                <a:effectLst/>
              </a:rPr>
              <a:t>Többszemű kenyér</a:t>
            </a:r>
            <a:br>
              <a:rPr lang="hu-HU" dirty="0"/>
            </a:br>
            <a:r>
              <a:rPr lang="hu-HU" b="1" dirty="0">
                <a:effectLst/>
              </a:rPr>
              <a:t>Briós kenyér</a:t>
            </a:r>
            <a:br>
              <a:rPr lang="hu-HU" dirty="0"/>
            </a:br>
            <a:r>
              <a:rPr lang="hu-HU" b="1" dirty="0" err="1">
                <a:effectLst/>
              </a:rPr>
              <a:t>Ciabatta</a:t>
            </a:r>
            <a:r>
              <a:rPr lang="hu-HU" b="1" dirty="0">
                <a:effectLst/>
              </a:rPr>
              <a:t> kenyér</a:t>
            </a:r>
            <a:br>
              <a:rPr lang="hu-HU" dirty="0"/>
            </a:br>
            <a:r>
              <a:rPr lang="hu-HU" b="1" dirty="0" err="1">
                <a:effectLst/>
              </a:rPr>
              <a:t>Bagel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893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CF0C78-390A-E7C9-D740-79C394B79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Vitaminok és ásványi anyagok </a:t>
            </a:r>
          </a:p>
        </p:txBody>
      </p:sp>
      <p:pic>
        <p:nvPicPr>
          <p:cNvPr id="5" name="Kép 5">
            <a:extLst>
              <a:ext uri="{FF2B5EF4-FFF2-40B4-BE49-F238E27FC236}">
                <a16:creationId xmlns:a16="http://schemas.microsoft.com/office/drawing/2014/main" id="{74AEAE31-07F0-9B55-492B-6B9281D92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6338" y="1536171"/>
            <a:ext cx="5211762" cy="3474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962A0C32-65C6-89EE-67E8-A2C1C9FB0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000" b="0" i="0" dirty="0">
                <a:solidFill>
                  <a:srgbClr val="FFFFFF"/>
                </a:solidFill>
                <a:effectLst/>
                <a:latin typeface="Fakt Pro Regular"/>
              </a:rPr>
              <a:t>A kenyér fontos B1-, B2- és B6-vitamin forrásunk, ásványi anyagok közül pedig káliumot és magnéziumot tartalmaz nagyobb mennyiségben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23920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70A2A3-8443-3D9F-0065-41B266B2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02" y="2756065"/>
            <a:ext cx="5081158" cy="1345870"/>
          </a:xfrm>
        </p:spPr>
        <p:txBody>
          <a:bodyPr/>
          <a:lstStyle/>
          <a:p>
            <a:r>
              <a:rPr lang="hu-HU" b="1" i="1" u="sng" dirty="0"/>
              <a:t>Kovászos kenyér készítése</a:t>
            </a:r>
          </a:p>
        </p:txBody>
      </p:sp>
      <p:pic>
        <p:nvPicPr>
          <p:cNvPr id="3" name="Kép 3">
            <a:extLst>
              <a:ext uri="{FF2B5EF4-FFF2-40B4-BE49-F238E27FC236}">
                <a16:creationId xmlns:a16="http://schemas.microsoft.com/office/drawing/2014/main" id="{559B4304-C1E3-1CE2-41A1-541346C51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360" y="851065"/>
            <a:ext cx="57150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93496105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Szélesvásznú</PresentationFormat>
  <Slides>13</Slides>
  <Notes>0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TF10001025</vt:lpstr>
      <vt:lpstr>Kenyér Vilagnapja </vt:lpstr>
      <vt:lpstr>A világnap célja </vt:lpstr>
      <vt:lpstr>Dátum </vt:lpstr>
      <vt:lpstr>Vilagnap a világban </vt:lpstr>
      <vt:lpstr>Kezdetek </vt:lpstr>
      <vt:lpstr>Rituálé és hagyomány </vt:lpstr>
      <vt:lpstr>Kenyér fajták </vt:lpstr>
      <vt:lpstr>Vitaminok és ásványi anyagok </vt:lpstr>
      <vt:lpstr>Kovászos kenyér készítése</vt:lpstr>
      <vt:lpstr>Kovász készítése</vt:lpstr>
      <vt:lpstr>Kenyér készítése</vt:lpstr>
      <vt:lpstr>https://youtu.be/iDHFgaz5UJc </vt:lpstr>
      <vt:lpstr>Köszönöm szépen a figyelmet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Kenyér Vilagnapja </dc:title>
  <dc:creator>Lilla Mudróczki</dc:creator>
  <cp:lastModifiedBy>Lilla Mudróczki</cp:lastModifiedBy>
  <cp:revision>18</cp:revision>
  <dcterms:created xsi:type="dcterms:W3CDTF">2022-10-13T05:53:43Z</dcterms:created>
  <dcterms:modified xsi:type="dcterms:W3CDTF">2022-10-14T09:39:05Z</dcterms:modified>
</cp:coreProperties>
</file>