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1" r:id="rId2"/>
    <p:sldId id="275" r:id="rId3"/>
    <p:sldId id="266" r:id="rId4"/>
    <p:sldId id="263" r:id="rId5"/>
    <p:sldId id="264" r:id="rId6"/>
    <p:sldId id="265" r:id="rId7"/>
    <p:sldId id="256" r:id="rId8"/>
    <p:sldId id="261" r:id="rId9"/>
    <p:sldId id="262" r:id="rId10"/>
    <p:sldId id="268" r:id="rId11"/>
    <p:sldId id="269" r:id="rId12"/>
    <p:sldId id="270" r:id="rId13"/>
    <p:sldId id="267" r:id="rId14"/>
    <p:sldId id="258" r:id="rId15"/>
    <p:sldId id="259" r:id="rId16"/>
    <p:sldId id="257" r:id="rId17"/>
    <p:sldId id="26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dirty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800" b="1" i="1" dirty="0" smtClean="0"/>
              <a:t>Ciprusi szakmai gyakorlat</a:t>
            </a:r>
            <a:endParaRPr lang="hu-HU" sz="4800" b="1" i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200" b="1" i="1" dirty="0" smtClean="0">
                <a:latin typeface="+mj-lt"/>
              </a:rPr>
              <a:t>2022.02.24</a:t>
            </a:r>
            <a:r>
              <a:rPr lang="hu-HU" sz="3200" b="1" i="1" dirty="0" smtClean="0"/>
              <a:t>. – 03.17.</a:t>
            </a:r>
            <a:endParaRPr lang="hu-HU" sz="3200" b="1" i="1" dirty="0"/>
          </a:p>
        </p:txBody>
      </p:sp>
    </p:spTree>
    <p:extLst>
      <p:ext uri="{BB962C8B-B14F-4D97-AF65-F5344CB8AC3E}">
        <p14:creationId xmlns:p14="http://schemas.microsoft.com/office/powerpoint/2010/main" val="20602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93569C5-8AAB-024B-8B0E-49B7D3489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Kristóf és Bálint gyakorlati helye</a:t>
            </a:r>
            <a:br>
              <a:rPr lang="hu-HU"/>
            </a:br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4296BEFF-09DF-7B48-8953-AE87C6294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mi feladatunk a műhelyben történő targoncák szerelése volt. Ez egy hatalmas </a:t>
            </a:r>
            <a:r>
              <a:rPr lang="hu-HU" dirty="0" smtClean="0"/>
              <a:t>szerviz, ahol örömmel </a:t>
            </a:r>
            <a:r>
              <a:rPr lang="hu-HU" dirty="0"/>
              <a:t>dolgoztunk. </a:t>
            </a:r>
            <a:r>
              <a:rPr lang="hu-HU" dirty="0"/>
              <a:t>A</a:t>
            </a:r>
            <a:r>
              <a:rPr lang="hu-HU" dirty="0" smtClean="0"/>
              <a:t>z ottani emberek </a:t>
            </a:r>
            <a:r>
              <a:rPr lang="hu-HU" dirty="0"/>
              <a:t>nagyon segítőkészek és kedvesek voltak</a:t>
            </a:r>
            <a:r>
              <a:rPr lang="hu-HU" dirty="0" smtClean="0"/>
              <a:t>.</a:t>
            </a:r>
          </a:p>
          <a:p>
            <a:r>
              <a:rPr lang="hu-HU" dirty="0" smtClean="0"/>
              <a:t> </a:t>
            </a:r>
            <a:r>
              <a:rPr lang="hu-HU" dirty="0"/>
              <a:t>A munkaidőnk reggel </a:t>
            </a:r>
            <a:r>
              <a:rPr lang="hu-HU" dirty="0" smtClean="0"/>
              <a:t>8 órától délután </a:t>
            </a:r>
            <a:r>
              <a:rPr lang="hu-HU" dirty="0"/>
              <a:t>3 </a:t>
            </a:r>
            <a:r>
              <a:rPr lang="hu-HU" dirty="0" smtClean="0"/>
              <a:t>óráig tartott. </a:t>
            </a:r>
          </a:p>
          <a:p>
            <a:r>
              <a:rPr lang="hu-HU" dirty="0" smtClean="0"/>
              <a:t>A </a:t>
            </a:r>
            <a:r>
              <a:rPr lang="hu-HU" dirty="0"/>
              <a:t>feladatunk a targoncák javítása ellenőrzése és festése volt. </a:t>
            </a:r>
            <a:endParaRPr lang="hu-HU" dirty="0" smtClean="0"/>
          </a:p>
          <a:p>
            <a:r>
              <a:rPr lang="hu-HU" dirty="0" smtClean="0"/>
              <a:t>Nagyon </a:t>
            </a:r>
            <a:r>
              <a:rPr lang="hu-HU" dirty="0"/>
              <a:t>szerettünk ott dolgozni.</a:t>
            </a:r>
          </a:p>
        </p:txBody>
      </p:sp>
      <p:pic>
        <p:nvPicPr>
          <p:cNvPr id="4" name="Kép 4">
            <a:extLst>
              <a:ext uri="{FF2B5EF4-FFF2-40B4-BE49-F238E27FC236}">
                <a16:creationId xmlns:a16="http://schemas.microsoft.com/office/drawing/2014/main" xmlns="" id="{44785B54-64A2-C64E-8354-E2A60E34DF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619" y="3012960"/>
            <a:ext cx="1835801" cy="2453385"/>
          </a:xfrm>
          <a:prstGeom prst="rect">
            <a:avLst/>
          </a:prstGeom>
        </p:spPr>
      </p:pic>
      <p:pic>
        <p:nvPicPr>
          <p:cNvPr id="5" name="Kép 5">
            <a:extLst>
              <a:ext uri="{FF2B5EF4-FFF2-40B4-BE49-F238E27FC236}">
                <a16:creationId xmlns:a16="http://schemas.microsoft.com/office/drawing/2014/main" xmlns="" id="{4D545AF1-31F8-914D-BAF6-91A1149DB1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953" y="3012961"/>
            <a:ext cx="1835801" cy="245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6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4">
            <a:extLst>
              <a:ext uri="{FF2B5EF4-FFF2-40B4-BE49-F238E27FC236}">
                <a16:creationId xmlns:a16="http://schemas.microsoft.com/office/drawing/2014/main" xmlns="" id="{37331EE7-339D-0D41-8C52-5FD427B23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847" y="114181"/>
            <a:ext cx="10515600" cy="4351338"/>
          </a:xfrm>
        </p:spPr>
        <p:txBody>
          <a:bodyPr/>
          <a:lstStyle/>
          <a:p>
            <a:r>
              <a:rPr lang="hu-HU" dirty="0"/>
              <a:t>Március 05. Szombat</a:t>
            </a:r>
          </a:p>
          <a:p>
            <a:r>
              <a:rPr lang="hu-HU" dirty="0"/>
              <a:t>A mai nap 8 óra </a:t>
            </a:r>
            <a:r>
              <a:rPr lang="hu-HU" dirty="0" smtClean="0"/>
              <a:t>körül</a:t>
            </a:r>
            <a:r>
              <a:rPr lang="hu-HU" dirty="0" smtClean="0"/>
              <a:t> </a:t>
            </a:r>
            <a:r>
              <a:rPr lang="hu-HU" dirty="0"/>
              <a:t>keltünk, 9 </a:t>
            </a:r>
            <a:r>
              <a:rPr lang="hu-HU" dirty="0" smtClean="0"/>
              <a:t>órakor </a:t>
            </a:r>
            <a:r>
              <a:rPr lang="hu-HU" dirty="0"/>
              <a:t>volt a gyülekező. </a:t>
            </a:r>
            <a:r>
              <a:rPr lang="hu-HU" dirty="0" smtClean="0"/>
              <a:t> Az </a:t>
            </a:r>
            <a:r>
              <a:rPr lang="hu-HU" dirty="0" err="1"/>
              <a:t>úticél</a:t>
            </a:r>
            <a:r>
              <a:rPr lang="hu-HU" dirty="0"/>
              <a:t> </a:t>
            </a:r>
            <a:r>
              <a:rPr lang="hu-HU" dirty="0" err="1" smtClean="0"/>
              <a:t>Páfosz</a:t>
            </a:r>
            <a:r>
              <a:rPr lang="hu-HU" dirty="0" smtClean="0"/>
              <a:t> volt, hajókirándulásra mentünk.  </a:t>
            </a:r>
            <a:r>
              <a:rPr lang="hu-HU" dirty="0" err="1" smtClean="0"/>
              <a:t>Páfoszba</a:t>
            </a:r>
            <a:r>
              <a:rPr lang="hu-HU" dirty="0" smtClean="0"/>
              <a:t> menetrend </a:t>
            </a:r>
            <a:r>
              <a:rPr lang="hu-HU" dirty="0"/>
              <a:t>szerinti buszjárattal </a:t>
            </a:r>
            <a:r>
              <a:rPr lang="hu-HU" dirty="0" smtClean="0"/>
              <a:t>utaztunk</a:t>
            </a:r>
            <a:r>
              <a:rPr lang="hu-HU" dirty="0" smtClean="0"/>
              <a:t>.  A hajókirándulás </a:t>
            </a:r>
            <a:r>
              <a:rPr lang="hu-HU" dirty="0"/>
              <a:t>másfél órás volt. Utána </a:t>
            </a:r>
            <a:r>
              <a:rPr lang="hu-HU" dirty="0" smtClean="0"/>
              <a:t>a </a:t>
            </a:r>
            <a:r>
              <a:rPr lang="hu-HU" dirty="0"/>
              <a:t>gyakorlati hely </a:t>
            </a:r>
            <a:r>
              <a:rPr lang="hu-HU" dirty="0" smtClean="0"/>
              <a:t>vezetője meghívott bennünket a saját </a:t>
            </a:r>
            <a:r>
              <a:rPr lang="hu-HU" dirty="0"/>
              <a:t>éttermébe vacsorára. </a:t>
            </a:r>
            <a:endParaRPr lang="hu-HU" dirty="0" smtClean="0"/>
          </a:p>
          <a:p>
            <a:r>
              <a:rPr lang="hu-HU" dirty="0" smtClean="0"/>
              <a:t>Nagyon </a:t>
            </a:r>
            <a:r>
              <a:rPr lang="hu-HU" dirty="0"/>
              <a:t>finom ételt </a:t>
            </a:r>
            <a:r>
              <a:rPr lang="hu-HU" dirty="0" smtClean="0"/>
              <a:t>ettünk, sok húsféle </a:t>
            </a:r>
            <a:r>
              <a:rPr lang="hu-HU" dirty="0"/>
              <a:t>volt egy adagon. </a:t>
            </a:r>
            <a:r>
              <a:rPr lang="hu-HU" dirty="0" smtClean="0"/>
              <a:t> A </a:t>
            </a:r>
            <a:r>
              <a:rPr lang="hu-HU" dirty="0"/>
              <a:t>vacsorát a cég </a:t>
            </a:r>
            <a:r>
              <a:rPr lang="hu-HU" dirty="0" smtClean="0"/>
              <a:t>állta.  A </a:t>
            </a:r>
            <a:r>
              <a:rPr lang="hu-HU" dirty="0"/>
              <a:t>szállásra 20 óra </a:t>
            </a:r>
            <a:r>
              <a:rPr lang="hu-HU" dirty="0" smtClean="0"/>
              <a:t>körül</a:t>
            </a:r>
            <a:r>
              <a:rPr lang="hu-HU" dirty="0" smtClean="0"/>
              <a:t> </a:t>
            </a:r>
            <a:r>
              <a:rPr lang="hu-HU" dirty="0"/>
              <a:t>értünk </a:t>
            </a:r>
            <a:r>
              <a:rPr lang="hu-HU" dirty="0" smtClean="0"/>
              <a:t>vissza, útközben </a:t>
            </a:r>
            <a:r>
              <a:rPr lang="hu-HU" dirty="0"/>
              <a:t>bementünk az útba eső </a:t>
            </a:r>
            <a:r>
              <a:rPr lang="hu-HU" dirty="0" err="1" smtClean="0"/>
              <a:t>supermarketbe</a:t>
            </a:r>
            <a:r>
              <a:rPr lang="hu-HU" dirty="0"/>
              <a:t>. A szállásra érve már nagyon fáradt voltunk.</a:t>
            </a:r>
          </a:p>
        </p:txBody>
      </p:sp>
      <p:pic>
        <p:nvPicPr>
          <p:cNvPr id="6" name="Kép 6">
            <a:extLst>
              <a:ext uri="{FF2B5EF4-FFF2-40B4-BE49-F238E27FC236}">
                <a16:creationId xmlns:a16="http://schemas.microsoft.com/office/drawing/2014/main" xmlns="" id="{8ED802B1-95EC-C340-B0D3-AB331C54D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542" y="2712077"/>
            <a:ext cx="4003630" cy="3258504"/>
          </a:xfrm>
          <a:prstGeom prst="rect">
            <a:avLst/>
          </a:prstGeom>
        </p:spPr>
      </p:pic>
      <p:pic>
        <p:nvPicPr>
          <p:cNvPr id="7" name="Kép 7">
            <a:extLst>
              <a:ext uri="{FF2B5EF4-FFF2-40B4-BE49-F238E27FC236}">
                <a16:creationId xmlns:a16="http://schemas.microsoft.com/office/drawing/2014/main" xmlns="" id="{7F155E69-5591-D04B-8B6D-1BD4AB5F4C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34" y="2621478"/>
            <a:ext cx="2506043" cy="3349103"/>
          </a:xfrm>
          <a:prstGeom prst="rect">
            <a:avLst/>
          </a:prstGeom>
        </p:spPr>
      </p:pic>
      <p:pic>
        <p:nvPicPr>
          <p:cNvPr id="8" name="Kép 8">
            <a:extLst>
              <a:ext uri="{FF2B5EF4-FFF2-40B4-BE49-F238E27FC236}">
                <a16:creationId xmlns:a16="http://schemas.microsoft.com/office/drawing/2014/main" xmlns="" id="{0C8E9180-9D0C-DE4F-87F4-7885691765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87" y="3114701"/>
            <a:ext cx="3760284" cy="270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89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CE6B2EC-708C-BA47-85DF-263E9FC28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0515600" cy="4351338"/>
          </a:xfrm>
        </p:spPr>
        <p:txBody>
          <a:bodyPr>
            <a:normAutofit fontScale="92500" lnSpcReduction="20000"/>
          </a:bodyPr>
          <a:lstStyle/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>Március </a:t>
            </a:r>
            <a:r>
              <a:rPr lang="hu-HU" dirty="0" smtClean="0"/>
              <a:t>6. vasárnap</a:t>
            </a:r>
            <a:endParaRPr lang="hu-HU" dirty="0"/>
          </a:p>
          <a:p>
            <a:r>
              <a:rPr lang="hu-HU" dirty="0"/>
              <a:t>A mai nap 8 </a:t>
            </a:r>
            <a:r>
              <a:rPr lang="hu-HU" dirty="0" smtClean="0"/>
              <a:t>órakor </a:t>
            </a:r>
            <a:r>
              <a:rPr lang="hu-HU" dirty="0"/>
              <a:t>keltünk. 9 óra előtt </a:t>
            </a:r>
            <a:r>
              <a:rPr lang="hu-HU" dirty="0" smtClean="0"/>
              <a:t>5 perccel </a:t>
            </a:r>
            <a:r>
              <a:rPr lang="hu-HU" dirty="0"/>
              <a:t>volt a gyülekező a recepción. Ott egy kisbusz várt </a:t>
            </a:r>
            <a:r>
              <a:rPr lang="hu-HU" dirty="0" smtClean="0"/>
              <a:t>minket, </a:t>
            </a:r>
            <a:r>
              <a:rPr lang="hu-HU" dirty="0"/>
              <a:t>amivel túrázni mentünk </a:t>
            </a:r>
            <a:r>
              <a:rPr lang="hu-HU" dirty="0"/>
              <a:t>a hegyekbe. </a:t>
            </a:r>
            <a:r>
              <a:rPr lang="hu-HU" dirty="0" smtClean="0"/>
              <a:t> Az </a:t>
            </a:r>
            <a:r>
              <a:rPr lang="hu-HU" dirty="0"/>
              <a:t>első megállóhely </a:t>
            </a:r>
            <a:r>
              <a:rPr lang="hu-HU" dirty="0" err="1"/>
              <a:t>Omodosz</a:t>
            </a:r>
            <a:r>
              <a:rPr lang="hu-HU" dirty="0"/>
              <a:t> </a:t>
            </a:r>
            <a:r>
              <a:rPr lang="hu-HU" dirty="0" smtClean="0"/>
              <a:t>volt. </a:t>
            </a:r>
            <a:r>
              <a:rPr lang="hu-HU" dirty="0" smtClean="0"/>
              <a:t>E</a:t>
            </a:r>
            <a:r>
              <a:rPr lang="hu-HU" dirty="0" smtClean="0"/>
              <a:t>gy kis falu, ahol helyi </a:t>
            </a:r>
            <a:r>
              <a:rPr lang="hu-HU" dirty="0"/>
              <a:t>készítésű ételt is ettünk. A második </a:t>
            </a:r>
            <a:r>
              <a:rPr lang="hu-HU" dirty="0" smtClean="0"/>
              <a:t>megálló a </a:t>
            </a:r>
            <a:r>
              <a:rPr lang="hu-HU" dirty="0" err="1"/>
              <a:t>Kykkos</a:t>
            </a:r>
            <a:r>
              <a:rPr lang="hu-HU" dirty="0"/>
              <a:t> kolostor </a:t>
            </a:r>
            <a:r>
              <a:rPr lang="hu-HU" dirty="0" smtClean="0"/>
              <a:t>volt, </a:t>
            </a:r>
            <a:r>
              <a:rPr lang="hu-HU" dirty="0"/>
              <a:t>ahol megnéztük az </a:t>
            </a:r>
            <a:r>
              <a:rPr lang="hu-HU" dirty="0" smtClean="0"/>
              <a:t>ereklyéket .</a:t>
            </a:r>
          </a:p>
          <a:p>
            <a:r>
              <a:rPr lang="hu-HU" dirty="0" smtClean="0"/>
              <a:t>A </a:t>
            </a:r>
            <a:r>
              <a:rPr lang="hu-HU" dirty="0"/>
              <a:t>harmadik megállóhely </a:t>
            </a:r>
            <a:r>
              <a:rPr lang="hu-HU" dirty="0" err="1"/>
              <a:t>Makariosz</a:t>
            </a:r>
            <a:r>
              <a:rPr lang="hu-HU" dirty="0"/>
              <a:t> elnök/érsek emlékműve, nyughelye volt. Utazásunk során szó esett Ciprus fő pénz </a:t>
            </a:r>
            <a:r>
              <a:rPr lang="hu-HU" dirty="0" smtClean="0"/>
              <a:t>bevételeiről, </a:t>
            </a:r>
            <a:r>
              <a:rPr lang="hu-HU" dirty="0"/>
              <a:t>amit első sorban a </a:t>
            </a:r>
            <a:r>
              <a:rPr lang="hu-HU" dirty="0" smtClean="0"/>
              <a:t>turizmus, </a:t>
            </a:r>
            <a:r>
              <a:rPr lang="hu-HU" dirty="0"/>
              <a:t>a </a:t>
            </a:r>
            <a:r>
              <a:rPr lang="hu-HU" dirty="0" smtClean="0"/>
              <a:t>befektetések és a mezőgazdaság ad. </a:t>
            </a:r>
            <a:r>
              <a:rPr lang="hu-HU" dirty="0"/>
              <a:t>Szó esett </a:t>
            </a:r>
            <a:r>
              <a:rPr lang="hu-HU" dirty="0" smtClean="0"/>
              <a:t>arról, </a:t>
            </a:r>
            <a:r>
              <a:rPr lang="hu-HU" dirty="0"/>
              <a:t>hogy egy évben háromszor takarítják be a krumplit és nagyon sokat exportálnak, </a:t>
            </a:r>
            <a:r>
              <a:rPr lang="hu-HU" dirty="0" smtClean="0"/>
              <a:t>hasonlóan az </a:t>
            </a:r>
            <a:r>
              <a:rPr lang="hu-HU" dirty="0" err="1" smtClean="0"/>
              <a:t>olivaolajhoz</a:t>
            </a:r>
            <a:r>
              <a:rPr lang="hu-HU" dirty="0" smtClean="0"/>
              <a:t>. Érdekesség volt, </a:t>
            </a:r>
            <a:r>
              <a:rPr lang="hu-HU" dirty="0"/>
              <a:t>hogy Cipruson majdnem kétszer annyi macska van mint </a:t>
            </a:r>
            <a:r>
              <a:rPr lang="hu-HU" dirty="0" smtClean="0"/>
              <a:t>ember,és </a:t>
            </a:r>
            <a:r>
              <a:rPr lang="hu-HU" dirty="0"/>
              <a:t>hogy régen  a kígyók miatt telepítették be őket. Hazafele menet bementünk megebédelni egy étterembe. Grillezett csirkét </a:t>
            </a:r>
            <a:r>
              <a:rPr lang="hu-HU" dirty="0" smtClean="0"/>
              <a:t>ettünk, </a:t>
            </a:r>
            <a:r>
              <a:rPr lang="hu-HU" dirty="0"/>
              <a:t>nagyon finomra </a:t>
            </a:r>
            <a:r>
              <a:rPr lang="hu-HU" dirty="0" smtClean="0"/>
              <a:t>volt</a:t>
            </a:r>
            <a:r>
              <a:rPr lang="hu-HU" dirty="0" smtClean="0"/>
              <a:t>.  A </a:t>
            </a:r>
            <a:r>
              <a:rPr lang="hu-HU" dirty="0"/>
              <a:t>szállásra 5 óra körül értünk vissza.</a:t>
            </a:r>
          </a:p>
        </p:txBody>
      </p:sp>
      <p:pic>
        <p:nvPicPr>
          <p:cNvPr id="4" name="Kép 4">
            <a:extLst>
              <a:ext uri="{FF2B5EF4-FFF2-40B4-BE49-F238E27FC236}">
                <a16:creationId xmlns:a16="http://schemas.microsoft.com/office/drawing/2014/main" xmlns="" id="{6A2FFE9C-2FDB-0A44-BA6D-CA0AF92FF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625" y="4038348"/>
            <a:ext cx="2081372" cy="2781568"/>
          </a:xfrm>
          <a:prstGeom prst="rect">
            <a:avLst/>
          </a:prstGeom>
        </p:spPr>
      </p:pic>
      <p:pic>
        <p:nvPicPr>
          <p:cNvPr id="5" name="Kép 5">
            <a:extLst>
              <a:ext uri="{FF2B5EF4-FFF2-40B4-BE49-F238E27FC236}">
                <a16:creationId xmlns:a16="http://schemas.microsoft.com/office/drawing/2014/main" xmlns="" id="{1146AF0F-7115-F547-A7F5-1CA9E63E4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97" y="4279400"/>
            <a:ext cx="1900999" cy="2540516"/>
          </a:xfrm>
          <a:prstGeom prst="rect">
            <a:avLst/>
          </a:prstGeom>
        </p:spPr>
      </p:pic>
      <p:pic>
        <p:nvPicPr>
          <p:cNvPr id="6" name="Kép 6">
            <a:extLst>
              <a:ext uri="{FF2B5EF4-FFF2-40B4-BE49-F238E27FC236}">
                <a16:creationId xmlns:a16="http://schemas.microsoft.com/office/drawing/2014/main" xmlns="" id="{0084CEBA-0114-C445-95D9-C4A76977C9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940" y="4225817"/>
            <a:ext cx="1975424" cy="2632183"/>
          </a:xfrm>
          <a:prstGeom prst="rect">
            <a:avLst/>
          </a:prstGeom>
        </p:spPr>
      </p:pic>
      <p:pic>
        <p:nvPicPr>
          <p:cNvPr id="7" name="Kép 7">
            <a:extLst>
              <a:ext uri="{FF2B5EF4-FFF2-40B4-BE49-F238E27FC236}">
                <a16:creationId xmlns:a16="http://schemas.microsoft.com/office/drawing/2014/main" xmlns="" id="{ADF56B32-22D2-C549-AB57-59AAD6F380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934" y="4334213"/>
            <a:ext cx="3071468" cy="252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82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A1056C0-B3AB-A948-967F-461359B55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Kirándulás a </a:t>
            </a:r>
            <a:r>
              <a:rPr lang="hu-HU" dirty="0" err="1"/>
              <a:t>Shipcon</a:t>
            </a:r>
            <a:r>
              <a:rPr lang="hu-HU" dirty="0"/>
              <a:t> szervezésében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23B54AD6-8F35-0F4E-AE1B-661970BB7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dirty="0" smtClean="0"/>
              <a:t>fogadóintézményünk </a:t>
            </a:r>
            <a:r>
              <a:rPr lang="hu-HU" dirty="0"/>
              <a:t>által szervezett kiránduláson vettünk </a:t>
            </a:r>
            <a:r>
              <a:rPr lang="hu-HU" dirty="0" smtClean="0"/>
              <a:t>részt. Egy keddi délután.</a:t>
            </a:r>
          </a:p>
          <a:p>
            <a:r>
              <a:rPr lang="hu-HU" dirty="0" smtClean="0"/>
              <a:t>Az </a:t>
            </a:r>
            <a:r>
              <a:rPr lang="hu-HU" dirty="0"/>
              <a:t>első megállóhelyünk a </a:t>
            </a:r>
            <a:r>
              <a:rPr lang="hu-HU" dirty="0" err="1"/>
              <a:t>Kouriun</a:t>
            </a:r>
            <a:r>
              <a:rPr lang="hu-HU" dirty="0"/>
              <a:t> régészeti park </a:t>
            </a:r>
            <a:r>
              <a:rPr lang="hu-HU" dirty="0" smtClean="0"/>
              <a:t>volt, amely nagyon szép </a:t>
            </a:r>
            <a:r>
              <a:rPr lang="hu-HU" dirty="0"/>
              <a:t>és sok feltárást láthattunk. </a:t>
            </a:r>
            <a:r>
              <a:rPr lang="hu-HU" dirty="0" smtClean="0"/>
              <a:t> A </a:t>
            </a:r>
            <a:r>
              <a:rPr lang="hu-HU" dirty="0"/>
              <a:t>második megállónk Aphrodité </a:t>
            </a:r>
            <a:r>
              <a:rPr lang="hu-HU" dirty="0" smtClean="0"/>
              <a:t>szülőhelye. </a:t>
            </a:r>
            <a:r>
              <a:rPr lang="hu-HU" dirty="0"/>
              <a:t>M</a:t>
            </a:r>
            <a:r>
              <a:rPr lang="hu-HU" dirty="0" smtClean="0"/>
              <a:t>egcsodáltuk </a:t>
            </a:r>
            <a:r>
              <a:rPr lang="hu-HU" dirty="0"/>
              <a:t>a tengert és gyönyörködtünk az óriási sziklákban. Harmadik megálló </a:t>
            </a:r>
            <a:r>
              <a:rPr lang="hu-HU" dirty="0" err="1"/>
              <a:t>Pafosban</a:t>
            </a:r>
            <a:r>
              <a:rPr lang="hu-HU" dirty="0"/>
              <a:t> volt egy erődnél, aminek meglátogatása után kaptunk szünetet. A visszaút csendes volt ugyanis mindenki elfáradt ebben a remek túrában.</a:t>
            </a:r>
          </a:p>
        </p:txBody>
      </p:sp>
      <p:pic>
        <p:nvPicPr>
          <p:cNvPr id="4" name="Kép 4">
            <a:extLst>
              <a:ext uri="{FF2B5EF4-FFF2-40B4-BE49-F238E27FC236}">
                <a16:creationId xmlns:a16="http://schemas.microsoft.com/office/drawing/2014/main" xmlns="" id="{27132761-7601-8547-8E38-20FE892CD4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791" y="4198809"/>
            <a:ext cx="1896925" cy="2535072"/>
          </a:xfrm>
          <a:prstGeom prst="rect">
            <a:avLst/>
          </a:prstGeom>
        </p:spPr>
      </p:pic>
      <p:pic>
        <p:nvPicPr>
          <p:cNvPr id="5" name="Kép 5">
            <a:extLst>
              <a:ext uri="{FF2B5EF4-FFF2-40B4-BE49-F238E27FC236}">
                <a16:creationId xmlns:a16="http://schemas.microsoft.com/office/drawing/2014/main" xmlns="" id="{6E7AAF10-5E9C-8B4D-A9FF-0661F29EA2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223" y="4198808"/>
            <a:ext cx="1896926" cy="253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6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7DA9C3BF-F5A2-A245-956D-08A476381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603275" cy="1049235"/>
          </a:xfrm>
        </p:spPr>
        <p:txBody>
          <a:bodyPr/>
          <a:lstStyle/>
          <a:p>
            <a:r>
              <a:rPr lang="hu-HU"/>
              <a:t>Harmadik hétvége </a:t>
            </a:r>
            <a:br>
              <a:rPr lang="hu-HU"/>
            </a:br>
            <a:r>
              <a:rPr lang="hu-HU"/>
              <a:t>Szombat.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="" xmlns:a16="http://schemas.microsoft.com/office/drawing/2014/main" id="{E43D7D4A-AD10-F743-8F24-36DACBF364AA}"/>
              </a:ext>
            </a:extLst>
          </p:cNvPr>
          <p:cNvSpPr txBox="1"/>
          <p:nvPr/>
        </p:nvSpPr>
        <p:spPr>
          <a:xfrm>
            <a:off x="4304805" y="148441"/>
            <a:ext cx="7887195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hu-HU" sz="2000" dirty="0" smtClean="0"/>
              <a:t>Ezen a hétvégén sokáig aludtunk. A felkelés </a:t>
            </a:r>
            <a:r>
              <a:rPr lang="hu-HU" sz="2000" dirty="0"/>
              <a:t>után a csapatunk a </a:t>
            </a:r>
            <a:r>
              <a:rPr lang="hu-HU" sz="2000" dirty="0" smtClean="0"/>
              <a:t>tanárainkkal </a:t>
            </a:r>
            <a:r>
              <a:rPr lang="hu-HU" sz="2000" dirty="0"/>
              <a:t>együtt </a:t>
            </a:r>
            <a:r>
              <a:rPr lang="hu-HU" sz="2000" dirty="0" smtClean="0"/>
              <a:t>elindult </a:t>
            </a:r>
            <a:r>
              <a:rPr lang="hu-HU" sz="2000" dirty="0"/>
              <a:t>a </a:t>
            </a:r>
            <a:r>
              <a:rPr lang="hu-HU" sz="2000" dirty="0" smtClean="0"/>
              <a:t>plázába, </a:t>
            </a:r>
            <a:r>
              <a:rPr lang="hu-HU" sz="2000" dirty="0"/>
              <a:t>ahol </a:t>
            </a:r>
            <a:r>
              <a:rPr lang="hu-HU" sz="2000" dirty="0" smtClean="0"/>
              <a:t>nézhettünk </a:t>
            </a:r>
            <a:r>
              <a:rPr lang="hu-HU" sz="2000" dirty="0"/>
              <a:t>ajándékokat a szeretteinknek </a:t>
            </a:r>
            <a:r>
              <a:rPr lang="hu-HU" sz="2000" dirty="0" smtClean="0"/>
              <a:t>és magunknak </a:t>
            </a:r>
            <a:r>
              <a:rPr lang="hu-HU" sz="2000" dirty="0"/>
              <a:t>is. Majd délután egy közös étkezésen vettünk </a:t>
            </a:r>
            <a:r>
              <a:rPr lang="hu-HU" sz="2000" dirty="0" smtClean="0"/>
              <a:t>részt ami egy ciprusi gyorsétteremben volt. Elfogyasztása után visszaindultunk </a:t>
            </a:r>
            <a:r>
              <a:rPr lang="hu-HU" sz="2000" dirty="0"/>
              <a:t>a szállásra.</a:t>
            </a:r>
          </a:p>
        </p:txBody>
      </p:sp>
      <p:pic>
        <p:nvPicPr>
          <p:cNvPr id="5" name="Kép 5">
            <a:extLst>
              <a:ext uri="{FF2B5EF4-FFF2-40B4-BE49-F238E27FC236}">
                <a16:creationId xmlns="" xmlns:a16="http://schemas.microsoft.com/office/drawing/2014/main" id="{E11622D8-3792-EA42-896B-23CC35DE8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83" y="2485315"/>
            <a:ext cx="4536126" cy="3600790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50000" endA="300" endPos="55500" dist="101600" dir="5400000" sy="-100000" algn="bl" rotWithShape="0"/>
          </a:effectLst>
        </p:spPr>
      </p:pic>
      <p:pic>
        <p:nvPicPr>
          <p:cNvPr id="6" name="Kép 6">
            <a:extLst>
              <a:ext uri="{FF2B5EF4-FFF2-40B4-BE49-F238E27FC236}">
                <a16:creationId xmlns="" xmlns:a16="http://schemas.microsoft.com/office/drawing/2014/main" id="{62E92AFC-BDE2-B646-83FF-AF76EF847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199" y="2163856"/>
            <a:ext cx="2902925" cy="3870567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38500" dist="50800" dir="5400000" sy="-100000" algn="bl" rotWithShape="0"/>
          </a:effectLst>
        </p:spPr>
      </p:pic>
      <p:pic>
        <p:nvPicPr>
          <p:cNvPr id="7" name="Kép 7">
            <a:extLst>
              <a:ext uri="{FF2B5EF4-FFF2-40B4-BE49-F238E27FC236}">
                <a16:creationId xmlns="" xmlns:a16="http://schemas.microsoft.com/office/drawing/2014/main" id="{B8E6F38C-3EA2-DD49-8C24-C70A64170C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"/>
          <a:stretch/>
        </p:blipFill>
        <p:spPr>
          <a:xfrm>
            <a:off x="8152475" y="2163857"/>
            <a:ext cx="2901600" cy="386845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3237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A4E3F2C2-79E1-BE49-8DE5-175CD636F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20244" cy="1298864"/>
          </a:xfrm>
        </p:spPr>
        <p:txBody>
          <a:bodyPr/>
          <a:lstStyle/>
          <a:p>
            <a:r>
              <a:rPr lang="hu-HU"/>
              <a:t>Harmadik hétvége </a:t>
            </a:r>
            <a:br>
              <a:rPr lang="hu-HU"/>
            </a:br>
            <a:r>
              <a:rPr lang="hu-HU"/>
              <a:t>Vasárnap 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="" xmlns:a16="http://schemas.microsoft.com/office/drawing/2014/main" id="{57CC873D-A517-4148-BDCD-AE6A99D5E388}"/>
              </a:ext>
            </a:extLst>
          </p:cNvPr>
          <p:cNvSpPr txBox="1"/>
          <p:nvPr/>
        </p:nvSpPr>
        <p:spPr>
          <a:xfrm>
            <a:off x="4884635" y="131701"/>
            <a:ext cx="70759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dirty="0"/>
              <a:t>Reggel a </a:t>
            </a:r>
            <a:r>
              <a:rPr lang="hu-HU" dirty="0" smtClean="0"/>
              <a:t>egy </a:t>
            </a:r>
            <a:r>
              <a:rPr lang="hu-HU" dirty="0"/>
              <a:t>bérelt autóval útnak </a:t>
            </a:r>
            <a:r>
              <a:rPr lang="hu-HU" dirty="0" smtClean="0"/>
              <a:t>indultunk </a:t>
            </a:r>
            <a:r>
              <a:rPr lang="hu-HU" dirty="0" err="1" smtClean="0"/>
              <a:t>Lefkarába</a:t>
            </a:r>
            <a:r>
              <a:rPr lang="hu-HU" dirty="0" smtClean="0"/>
              <a:t>. Ez </a:t>
            </a:r>
            <a:r>
              <a:rPr lang="hu-HU" dirty="0"/>
              <a:t>egy kis falu </a:t>
            </a:r>
            <a:r>
              <a:rPr lang="hu-HU" dirty="0" smtClean="0"/>
              <a:t>a </a:t>
            </a:r>
            <a:r>
              <a:rPr lang="hu-HU" dirty="0" err="1" smtClean="0"/>
              <a:t>Troodos</a:t>
            </a:r>
            <a:r>
              <a:rPr lang="hu-HU" dirty="0" smtClean="0"/>
              <a:t> hegységben. Megérkezésünk után </a:t>
            </a:r>
            <a:r>
              <a:rPr lang="hu-HU" dirty="0"/>
              <a:t>csodálkozva </a:t>
            </a:r>
            <a:r>
              <a:rPr lang="hu-HU" dirty="0" smtClean="0"/>
              <a:t>hallottuk, hogy hangszóróban </a:t>
            </a:r>
            <a:r>
              <a:rPr lang="hu-HU" dirty="0"/>
              <a:t>is, lehetett hallani a Vasárnapi misét. De mi inkább bementünk és megnéztük a saját </a:t>
            </a:r>
            <a:r>
              <a:rPr lang="hu-HU" dirty="0" smtClean="0"/>
              <a:t>szemünkkel is.  A </a:t>
            </a:r>
            <a:r>
              <a:rPr lang="hu-HU" dirty="0"/>
              <a:t>mise végen körbe néztünk a templomban. </a:t>
            </a:r>
            <a:r>
              <a:rPr lang="hu-HU" dirty="0" smtClean="0"/>
              <a:t>Utána a faluban tettünk egy kis sétát, miközben el kezdett havazni. Fáztunk, </a:t>
            </a:r>
            <a:r>
              <a:rPr lang="hu-HU" dirty="0"/>
              <a:t>ezért </a:t>
            </a:r>
            <a:r>
              <a:rPr lang="hu-HU" dirty="0" smtClean="0"/>
              <a:t>beültünk </a:t>
            </a:r>
            <a:r>
              <a:rPr lang="hu-HU" dirty="0"/>
              <a:t>egy meleg helyre egy kávét </a:t>
            </a:r>
            <a:r>
              <a:rPr lang="hu-HU" dirty="0" smtClean="0"/>
              <a:t>elfogyasztani, </a:t>
            </a:r>
            <a:r>
              <a:rPr lang="hu-HU" dirty="0"/>
              <a:t>aztán </a:t>
            </a:r>
            <a:r>
              <a:rPr lang="hu-HU" dirty="0" smtClean="0"/>
              <a:t>tovább nézelődtünk.</a:t>
            </a:r>
          </a:p>
          <a:p>
            <a:pPr algn="l"/>
            <a:r>
              <a:rPr lang="hu-HU" dirty="0" smtClean="0"/>
              <a:t>Egy régi </a:t>
            </a:r>
            <a:r>
              <a:rPr lang="hu-HU" dirty="0"/>
              <a:t>boros pincét </a:t>
            </a:r>
            <a:r>
              <a:rPr lang="hu-HU" dirty="0" smtClean="0"/>
              <a:t>is </a:t>
            </a:r>
            <a:r>
              <a:rPr lang="hu-HU" dirty="0"/>
              <a:t>sikerült megtekinteni. </a:t>
            </a:r>
            <a:r>
              <a:rPr lang="hu-HU" dirty="0" smtClean="0"/>
              <a:t>Utána </a:t>
            </a:r>
            <a:r>
              <a:rPr lang="hu-HU" dirty="0"/>
              <a:t>a helyi múzeumba is bementünk. </a:t>
            </a:r>
            <a:r>
              <a:rPr lang="hu-HU" dirty="0" err="1" smtClean="0"/>
              <a:t>Lefkarában</a:t>
            </a:r>
            <a:r>
              <a:rPr lang="hu-HU" dirty="0" smtClean="0"/>
              <a:t> ebédeltünk, </a:t>
            </a:r>
            <a:r>
              <a:rPr lang="hu-HU" dirty="0"/>
              <a:t>az </a:t>
            </a:r>
            <a:r>
              <a:rPr lang="hu-HU" dirty="0" smtClean="0"/>
              <a:t>ebéd egy helyi specialitás bárányhús volt, ami faszénen sült.  Utána </a:t>
            </a:r>
            <a:r>
              <a:rPr lang="hu-HU" dirty="0"/>
              <a:t>indultunk vissza a szállásra.</a:t>
            </a:r>
          </a:p>
        </p:txBody>
      </p:sp>
      <p:pic>
        <p:nvPicPr>
          <p:cNvPr id="5" name="Kép 5">
            <a:extLst>
              <a:ext uri="{FF2B5EF4-FFF2-40B4-BE49-F238E27FC236}">
                <a16:creationId xmlns="" xmlns:a16="http://schemas.microsoft.com/office/drawing/2014/main" id="{4EC3039F-491E-954C-A073-21C73F897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70" y="3730280"/>
            <a:ext cx="3087951" cy="2315963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6" name="Kép 6">
            <a:extLst>
              <a:ext uri="{FF2B5EF4-FFF2-40B4-BE49-F238E27FC236}">
                <a16:creationId xmlns="" xmlns:a16="http://schemas.microsoft.com/office/drawing/2014/main" id="{17159F71-07C3-C44D-81F3-1D6029138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7121" y="3188469"/>
            <a:ext cx="2143330" cy="285777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7" name="Kép 7">
            <a:extLst>
              <a:ext uri="{FF2B5EF4-FFF2-40B4-BE49-F238E27FC236}">
                <a16:creationId xmlns="" xmlns:a16="http://schemas.microsoft.com/office/drawing/2014/main" id="{42E479BB-E2A6-AE48-9149-AD05F51754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153"/>
          <a:stretch/>
        </p:blipFill>
        <p:spPr>
          <a:xfrm>
            <a:off x="5349005" y="3188469"/>
            <a:ext cx="2347928" cy="285777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8" name="Kép 8">
            <a:extLst>
              <a:ext uri="{FF2B5EF4-FFF2-40B4-BE49-F238E27FC236}">
                <a16:creationId xmlns="" xmlns:a16="http://schemas.microsoft.com/office/drawing/2014/main" id="{E7FEFF34-08DE-5642-9EDB-C772D7BE95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9281"/>
          <a:stretch/>
        </p:blipFill>
        <p:spPr>
          <a:xfrm>
            <a:off x="7716002" y="3188469"/>
            <a:ext cx="2372228" cy="285777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9" name="Kép 9">
            <a:extLst>
              <a:ext uri="{FF2B5EF4-FFF2-40B4-BE49-F238E27FC236}">
                <a16:creationId xmlns="" xmlns:a16="http://schemas.microsoft.com/office/drawing/2014/main" id="{7BE61914-1E97-0E46-8CDA-92A4FF4D14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07300" y="3202902"/>
            <a:ext cx="2143331" cy="284334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374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29D1F468-DC7F-3A44-8E6E-D35F0617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8442"/>
            <a:ext cx="9603275" cy="1049235"/>
          </a:xfrm>
        </p:spPr>
        <p:txBody>
          <a:bodyPr/>
          <a:lstStyle/>
          <a:p>
            <a:r>
              <a:rPr lang="hu-HU"/>
              <a:t>Hazautazásunk napja!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="" xmlns:a16="http://schemas.microsoft.com/office/drawing/2014/main" id="{C5F2AC37-0425-5B4E-BD24-B6A5A7598A1E}"/>
              </a:ext>
            </a:extLst>
          </p:cNvPr>
          <p:cNvSpPr txBox="1"/>
          <p:nvPr/>
        </p:nvSpPr>
        <p:spPr>
          <a:xfrm>
            <a:off x="5116038" y="2518311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hu-HU"/>
          </a:p>
        </p:txBody>
      </p:sp>
      <p:sp>
        <p:nvSpPr>
          <p:cNvPr id="5" name="Szövegdoboz 4">
            <a:extLst>
              <a:ext uri="{FF2B5EF4-FFF2-40B4-BE49-F238E27FC236}">
                <a16:creationId xmlns="" xmlns:a16="http://schemas.microsoft.com/office/drawing/2014/main" id="{205A603F-91E5-BE41-9BBC-BE1059434598}"/>
              </a:ext>
            </a:extLst>
          </p:cNvPr>
          <p:cNvSpPr txBox="1"/>
          <p:nvPr/>
        </p:nvSpPr>
        <p:spPr>
          <a:xfrm>
            <a:off x="6119256" y="148442"/>
            <a:ext cx="60727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Reggel szomorúan ébredtünk </a:t>
            </a:r>
            <a:r>
              <a:rPr lang="hu-HU" dirty="0" smtClean="0"/>
              <a:t>arra, </a:t>
            </a:r>
            <a:r>
              <a:rPr lang="hu-HU" dirty="0"/>
              <a:t>hogy sajnos már csak pár óránk van hátra és indulni </a:t>
            </a:r>
            <a:r>
              <a:rPr lang="hu-HU" dirty="0" smtClean="0"/>
              <a:t>kell haza.  Valahol </a:t>
            </a:r>
            <a:r>
              <a:rPr lang="hu-HU" dirty="0"/>
              <a:t>persze boldogok </a:t>
            </a:r>
            <a:r>
              <a:rPr lang="hu-HU" dirty="0" smtClean="0"/>
              <a:t>voltunk, </a:t>
            </a:r>
            <a:r>
              <a:rPr lang="hu-HU" dirty="0"/>
              <a:t>hogy </a:t>
            </a:r>
            <a:r>
              <a:rPr lang="hu-HU" dirty="0" smtClean="0"/>
              <a:t>láthatjuk </a:t>
            </a:r>
            <a:r>
              <a:rPr lang="hu-HU" dirty="0"/>
              <a:t>a szeretteinket. 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Összepakoltuk </a:t>
            </a:r>
            <a:r>
              <a:rPr lang="hu-HU" dirty="0"/>
              <a:t>a </a:t>
            </a:r>
            <a:r>
              <a:rPr lang="hu-HU" dirty="0" smtClean="0"/>
              <a:t>holminkat, a szobában rendet </a:t>
            </a:r>
            <a:r>
              <a:rPr lang="hu-HU" dirty="0" smtClean="0"/>
              <a:t>raktunk,mert </a:t>
            </a:r>
            <a:r>
              <a:rPr lang="hu-HU" dirty="0"/>
              <a:t>a </a:t>
            </a:r>
            <a:r>
              <a:rPr lang="hu-HU" dirty="0" err="1" smtClean="0"/>
              <a:t>a</a:t>
            </a:r>
            <a:r>
              <a:rPr lang="hu-HU" dirty="0" smtClean="0"/>
              <a:t> szobákat </a:t>
            </a:r>
            <a:r>
              <a:rPr lang="hu-HU" dirty="0"/>
              <a:t>délig </a:t>
            </a:r>
            <a:r>
              <a:rPr lang="hu-HU" dirty="0" smtClean="0"/>
              <a:t>el kellett </a:t>
            </a:r>
            <a:r>
              <a:rPr lang="hu-HU" dirty="0"/>
              <a:t>hagyni. </a:t>
            </a:r>
            <a:r>
              <a:rPr lang="hu-HU" dirty="0"/>
              <a:t> </a:t>
            </a:r>
            <a:r>
              <a:rPr lang="hu-HU" dirty="0" smtClean="0"/>
              <a:t>Tanáraink szobájában gyűltünk össze, </a:t>
            </a:r>
            <a:r>
              <a:rPr lang="hu-HU" dirty="0" err="1" smtClean="0"/>
              <a:t>ahol</a:t>
            </a:r>
            <a:r>
              <a:rPr lang="hu-HU" dirty="0" err="1" smtClean="0"/>
              <a:t>tt</a:t>
            </a:r>
            <a:r>
              <a:rPr lang="hu-HU" dirty="0" smtClean="0"/>
              <a:t> </a:t>
            </a:r>
            <a:r>
              <a:rPr lang="hu-HU" dirty="0"/>
              <a:t>egy kicsit </a:t>
            </a:r>
            <a:r>
              <a:rPr lang="hu-HU" dirty="0"/>
              <a:t>beszélgettünk a három hét </a:t>
            </a:r>
            <a:r>
              <a:rPr lang="hu-HU" dirty="0" smtClean="0"/>
              <a:t>alatt tapasztalt </a:t>
            </a:r>
            <a:r>
              <a:rPr lang="hu-HU" dirty="0" smtClean="0"/>
              <a:t>élményeinkről.</a:t>
            </a:r>
            <a:r>
              <a:rPr lang="hu-HU" dirty="0" smtClean="0"/>
              <a:t> </a:t>
            </a:r>
            <a:r>
              <a:rPr lang="hu-HU" dirty="0"/>
              <a:t>Utána elmentünk egy utolsó közös ebédre ezen a csodálatos helyen.</a:t>
            </a:r>
          </a:p>
          <a:p>
            <a:pPr algn="l"/>
            <a:r>
              <a:rPr lang="hu-HU" dirty="0"/>
              <a:t>Ennek végeztével </a:t>
            </a:r>
            <a:r>
              <a:rPr lang="hu-HU" dirty="0" smtClean="0"/>
              <a:t>visszaindultunk </a:t>
            </a:r>
            <a:r>
              <a:rPr lang="hu-HU" dirty="0"/>
              <a:t>a szállóra elköszönni és </a:t>
            </a:r>
            <a:r>
              <a:rPr lang="hu-HU" dirty="0" smtClean="0"/>
              <a:t>átvenni </a:t>
            </a:r>
            <a:r>
              <a:rPr lang="hu-HU" dirty="0"/>
              <a:t>a számunkra fontos oklevelet</a:t>
            </a:r>
            <a:r>
              <a:rPr lang="hu-HU" dirty="0" smtClean="0"/>
              <a:t>., az </a:t>
            </a:r>
            <a:r>
              <a:rPr lang="hu-HU" dirty="0" err="1" smtClean="0"/>
              <a:t>Europass</a:t>
            </a:r>
            <a:r>
              <a:rPr lang="hu-HU" dirty="0" smtClean="0"/>
              <a:t> Mobilitási igazolványt. </a:t>
            </a:r>
            <a:r>
              <a:rPr lang="hu-HU" dirty="0"/>
              <a:t>E</a:t>
            </a:r>
            <a:r>
              <a:rPr lang="hu-HU" dirty="0" smtClean="0"/>
              <a:t>zután </a:t>
            </a:r>
            <a:r>
              <a:rPr lang="hu-HU" dirty="0"/>
              <a:t>megérkezett a busz </a:t>
            </a:r>
            <a:r>
              <a:rPr lang="hu-HU" dirty="0" smtClean="0"/>
              <a:t>értünk, </a:t>
            </a:r>
            <a:r>
              <a:rPr lang="hu-HU" dirty="0"/>
              <a:t>ami </a:t>
            </a:r>
            <a:r>
              <a:rPr lang="hu-HU" dirty="0" err="1" smtClean="0"/>
              <a:t>Pafosba</a:t>
            </a:r>
            <a:r>
              <a:rPr lang="hu-HU" dirty="0" smtClean="0"/>
              <a:t> </a:t>
            </a:r>
            <a:r>
              <a:rPr lang="hu-HU" dirty="0"/>
              <a:t>a repülőtérre vitt minket.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Odaértünk, </a:t>
            </a:r>
            <a:r>
              <a:rPr lang="hu-HU" dirty="0"/>
              <a:t>elvégeztük a fontos teendőinket. Még volt egy kis idő a repülő </a:t>
            </a:r>
            <a:r>
              <a:rPr lang="hu-HU" dirty="0" smtClean="0"/>
              <a:t>indulásáig, </a:t>
            </a:r>
            <a:r>
              <a:rPr lang="hu-HU" dirty="0"/>
              <a:t>addig </a:t>
            </a:r>
            <a:r>
              <a:rPr lang="hu-HU" dirty="0" smtClean="0"/>
              <a:t>elfogyasztottunk </a:t>
            </a:r>
            <a:r>
              <a:rPr lang="hu-HU" dirty="0"/>
              <a:t>egy üdítőt.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21:15-kor </a:t>
            </a:r>
            <a:r>
              <a:rPr lang="hu-HU" dirty="0"/>
              <a:t>pedig indult a repülőnk. 23:50-re Budapestre értünk majd egy kisbusszal haza </a:t>
            </a:r>
            <a:r>
              <a:rPr lang="hu-HU" dirty="0" smtClean="0"/>
              <a:t>indultunk. </a:t>
            </a:r>
            <a:endParaRPr lang="hu-HU" dirty="0"/>
          </a:p>
        </p:txBody>
      </p:sp>
      <p:pic>
        <p:nvPicPr>
          <p:cNvPr id="6" name="Kép 6">
            <a:extLst>
              <a:ext uri="{FF2B5EF4-FFF2-40B4-BE49-F238E27FC236}">
                <a16:creationId xmlns="" xmlns:a16="http://schemas.microsoft.com/office/drawing/2014/main" id="{0D3920B9-D5D2-6548-9FDF-91CC36B1F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80997"/>
            <a:ext cx="2170958" cy="2894611"/>
          </a:xfrm>
          <a:prstGeom prst="rect">
            <a:avLst/>
          </a:prstGeom>
        </p:spPr>
      </p:pic>
      <p:pic>
        <p:nvPicPr>
          <p:cNvPr id="8" name="Kép 8">
            <a:extLst>
              <a:ext uri="{FF2B5EF4-FFF2-40B4-BE49-F238E27FC236}">
                <a16:creationId xmlns="" xmlns:a16="http://schemas.microsoft.com/office/drawing/2014/main" id="{D8BC1C00-C4BD-244A-A479-C8FC5CC7B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959" y="673059"/>
            <a:ext cx="2232185" cy="2902549"/>
          </a:xfrm>
          <a:prstGeom prst="rect">
            <a:avLst/>
          </a:prstGeom>
        </p:spPr>
      </p:pic>
      <p:pic>
        <p:nvPicPr>
          <p:cNvPr id="9" name="Kép 9">
            <a:extLst>
              <a:ext uri="{FF2B5EF4-FFF2-40B4-BE49-F238E27FC236}">
                <a16:creationId xmlns="" xmlns:a16="http://schemas.microsoft.com/office/drawing/2014/main" id="{3AD2BDC4-2099-8D41-BA3B-3885110594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819" b="23302"/>
          <a:stretch/>
        </p:blipFill>
        <p:spPr>
          <a:xfrm>
            <a:off x="894269" y="3562065"/>
            <a:ext cx="2749230" cy="252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12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Good </a:t>
            </a:r>
            <a:r>
              <a:rPr lang="hu-HU" dirty="0" err="1" smtClean="0"/>
              <a:t>bye</a:t>
            </a:r>
            <a:r>
              <a:rPr lang="hu-HU" dirty="0" smtClean="0"/>
              <a:t> ciprus</a:t>
            </a:r>
            <a:endParaRPr lang="hu-HU" dirty="0"/>
          </a:p>
        </p:txBody>
      </p:sp>
      <p:pic>
        <p:nvPicPr>
          <p:cNvPr id="4" name="Kép 10">
            <a:extLst>
              <a:ext uri="{FF2B5EF4-FFF2-40B4-BE49-F238E27FC236}">
                <a16:creationId xmlns="" xmlns:a16="http://schemas.microsoft.com/office/drawing/2014/main" id="{BB587D29-EF4F-D140-80CA-A3E2FCCCC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702" y="1329136"/>
            <a:ext cx="6363028" cy="477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0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i="1" dirty="0" smtClean="0"/>
              <a:t>Résztvevő diákok</a:t>
            </a:r>
            <a:endParaRPr lang="hu-HU" b="1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Balázs Petra             12.A  élelmiszeripari technikus</a:t>
            </a:r>
          </a:p>
          <a:p>
            <a:r>
              <a:rPr lang="hu-HU" dirty="0" smtClean="0"/>
              <a:t>Fodor Zsófia            2/13  cukrász</a:t>
            </a:r>
          </a:p>
          <a:p>
            <a:r>
              <a:rPr lang="hu-HU" dirty="0" smtClean="0"/>
              <a:t>Buda Bálint              11.B   </a:t>
            </a:r>
            <a:r>
              <a:rPr lang="hu-HU" dirty="0"/>
              <a:t>agrárgépész technikus </a:t>
            </a:r>
            <a:endParaRPr lang="hu-HU" dirty="0" smtClean="0"/>
          </a:p>
          <a:p>
            <a:r>
              <a:rPr lang="hu-HU" dirty="0" err="1" smtClean="0"/>
              <a:t>Kuhár</a:t>
            </a:r>
            <a:r>
              <a:rPr lang="hu-HU" dirty="0" smtClean="0"/>
              <a:t> Kristóf           11.B  </a:t>
            </a:r>
            <a:r>
              <a:rPr lang="hu-HU" dirty="0"/>
              <a:t>agrárgépész technikus </a:t>
            </a:r>
            <a:endParaRPr lang="hu-HU" dirty="0" smtClean="0"/>
          </a:p>
          <a:p>
            <a:r>
              <a:rPr lang="hu-HU" dirty="0" smtClean="0"/>
              <a:t>Király Bence             12.B </a:t>
            </a:r>
            <a:r>
              <a:rPr lang="hu-HU" dirty="0"/>
              <a:t>gépgyártás technológus technikus</a:t>
            </a:r>
            <a:endParaRPr lang="hu-HU" dirty="0" smtClean="0"/>
          </a:p>
          <a:p>
            <a:r>
              <a:rPr lang="hu-HU" dirty="0" err="1" smtClean="0"/>
              <a:t>Sárosi</a:t>
            </a:r>
            <a:r>
              <a:rPr lang="hu-HU" dirty="0" smtClean="0"/>
              <a:t> Szabolcs         12.B </a:t>
            </a:r>
            <a:r>
              <a:rPr lang="hu-HU" dirty="0"/>
              <a:t>gépgyártás technológus technikus</a:t>
            </a:r>
          </a:p>
        </p:txBody>
      </p:sp>
    </p:spTree>
    <p:extLst>
      <p:ext uri="{BB962C8B-B14F-4D97-AF65-F5344CB8AC3E}">
        <p14:creationId xmlns:p14="http://schemas.microsoft.com/office/powerpoint/2010/main" val="342677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>
            <a:extLst>
              <a:ext uri="{FF2B5EF4-FFF2-40B4-BE49-F238E27FC236}">
                <a16:creationId xmlns:a16="http://schemas.microsoft.com/office/drawing/2014/main" xmlns="" id="{2A096FCB-00C6-924F-A2BB-58EE75B47C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9737" y="191069"/>
            <a:ext cx="7261014" cy="5468919"/>
          </a:xfrm>
        </p:spPr>
        <p:txBody>
          <a:bodyPr>
            <a:normAutofit/>
          </a:bodyPr>
          <a:lstStyle/>
          <a:p>
            <a:pPr algn="l"/>
            <a:r>
              <a:rPr lang="hu-HU" dirty="0"/>
              <a:t>Sátoraljaújhelyből fél 11-kor indult a busz, Bálintot és engem útközben vettek fel. </a:t>
            </a:r>
            <a:r>
              <a:rPr lang="hu-HU" dirty="0" smtClean="0"/>
              <a:t>Budapestre </a:t>
            </a:r>
            <a:r>
              <a:rPr lang="hu-HU" dirty="0"/>
              <a:t>az út három órás volt a reptérig. </a:t>
            </a:r>
            <a:endParaRPr lang="hu-HU" dirty="0" smtClean="0"/>
          </a:p>
          <a:p>
            <a:pPr algn="l"/>
            <a:r>
              <a:rPr lang="hu-HU" dirty="0" err="1" smtClean="0"/>
              <a:t>Beregisztáltunk</a:t>
            </a:r>
            <a:r>
              <a:rPr lang="hu-HU" dirty="0" smtClean="0"/>
              <a:t> </a:t>
            </a:r>
            <a:r>
              <a:rPr lang="hu-HU" dirty="0"/>
              <a:t>és átmentünk az ellenőrző pontokon. Ezek után 2 óra hosszat kellett várnunk a repülő felszállásra, ami 17 órakor meg is történt. </a:t>
            </a:r>
            <a:endParaRPr lang="hu-HU" dirty="0" smtClean="0"/>
          </a:p>
          <a:p>
            <a:pPr algn="l"/>
            <a:r>
              <a:rPr lang="hu-HU" dirty="0" smtClean="0"/>
              <a:t>Elsőre </a:t>
            </a:r>
            <a:r>
              <a:rPr lang="hu-HU" dirty="0"/>
              <a:t>féltünk a repüléstől, de minden rendben volt. 20.30 körül értünk </a:t>
            </a:r>
            <a:r>
              <a:rPr lang="hu-HU" dirty="0" err="1"/>
              <a:t>Pafoszba</a:t>
            </a:r>
            <a:r>
              <a:rPr lang="hu-HU" dirty="0"/>
              <a:t>, ahol leszállás után PCR teszttel ellenőriztek bennünket. </a:t>
            </a:r>
            <a:endParaRPr lang="hu-HU" dirty="0" smtClean="0"/>
          </a:p>
          <a:p>
            <a:pPr algn="l"/>
            <a:r>
              <a:rPr lang="hu-HU" dirty="0" smtClean="0"/>
              <a:t>A </a:t>
            </a:r>
            <a:r>
              <a:rPr lang="hu-HU" dirty="0"/>
              <a:t>szállásra 21.30 kor értünk. Utána elfoglaltuk a szobánkat, ami nagyon kis otthonos volt. Utána lefeküdtünk pihenni, mert nagyon fáradtak voltunk.</a:t>
            </a:r>
          </a:p>
        </p:txBody>
      </p:sp>
      <p:pic>
        <p:nvPicPr>
          <p:cNvPr id="4" name="Kép 4">
            <a:extLst>
              <a:ext uri="{FF2B5EF4-FFF2-40B4-BE49-F238E27FC236}">
                <a16:creationId xmlns:a16="http://schemas.microsoft.com/office/drawing/2014/main" xmlns="" id="{8FFD0DCD-ECFC-DD42-8CBE-D6D6E9C6C7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58" y="1289781"/>
            <a:ext cx="2593728" cy="346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96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C7B4B8A2-2EB0-A142-9FA3-D7F20478A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Pénteki </a:t>
            </a:r>
            <a:r>
              <a:rPr lang="hu-HU" dirty="0" smtClean="0"/>
              <a:t>tájékoztatás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3F09A2CB-E55B-184D-8DC7-743ADB7BE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040" y="1953881"/>
            <a:ext cx="6131311" cy="3711638"/>
          </a:xfrm>
        </p:spPr>
        <p:txBody>
          <a:bodyPr>
            <a:normAutofit/>
          </a:bodyPr>
          <a:lstStyle/>
          <a:p>
            <a:r>
              <a:rPr lang="hu-HU" sz="1800" dirty="0" smtClean="0">
                <a:solidFill>
                  <a:srgbClr val="6666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Ezt a tájékoztatást a ciprusi </a:t>
            </a:r>
            <a:r>
              <a:rPr lang="hu-HU" sz="1800" dirty="0" err="1" smtClean="0">
                <a:solidFill>
                  <a:srgbClr val="6666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Ship</a:t>
            </a:r>
            <a:r>
              <a:rPr lang="hu-HU" sz="1800" dirty="0" err="1" smtClean="0">
                <a:solidFill>
                  <a:srgbClr val="6666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con</a:t>
            </a:r>
            <a:r>
              <a:rPr lang="hu-HU" sz="1800" dirty="0" smtClean="0">
                <a:solidFill>
                  <a:srgbClr val="6666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szervező iroda tartotta</a:t>
            </a:r>
            <a:r>
              <a:rPr lang="hu-HU" sz="1800" dirty="0" smtClean="0">
                <a:solidFill>
                  <a:srgbClr val="6666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hu-HU" sz="1800" dirty="0">
                <a:solidFill>
                  <a:srgbClr val="6666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Először is nagyon </a:t>
            </a:r>
            <a:r>
              <a:rPr lang="hu-HU" sz="1800" dirty="0" smtClean="0">
                <a:solidFill>
                  <a:srgbClr val="6666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örültek nekünk, </a:t>
            </a:r>
            <a:r>
              <a:rPr lang="hu-HU" sz="1800" dirty="0">
                <a:solidFill>
                  <a:srgbClr val="6666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hogy </a:t>
            </a:r>
            <a:r>
              <a:rPr lang="hu-HU" sz="1800" dirty="0" smtClean="0">
                <a:solidFill>
                  <a:srgbClr val="6666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odaértünk</a:t>
            </a:r>
            <a:r>
              <a:rPr lang="hu-HU" sz="1800" dirty="0" smtClean="0">
                <a:solidFill>
                  <a:srgbClr val="6666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hu-HU" sz="1800" dirty="0">
                <a:solidFill>
                  <a:srgbClr val="6666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mivel </a:t>
            </a:r>
            <a:r>
              <a:rPr lang="hu-HU" sz="1800" dirty="0" smtClean="0">
                <a:solidFill>
                  <a:srgbClr val="6666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már két éve vártak ránk. </a:t>
            </a:r>
            <a:r>
              <a:rPr lang="hu-HU" sz="1800" dirty="0">
                <a:solidFill>
                  <a:srgbClr val="6666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 legfontosabb dolgok hangoztak </a:t>
            </a:r>
            <a:r>
              <a:rPr lang="hu-HU" sz="1800" dirty="0" smtClean="0">
                <a:solidFill>
                  <a:srgbClr val="6666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el: hol lesz a gyakorlóhelyünk, hogyan </a:t>
            </a:r>
            <a:r>
              <a:rPr lang="hu-HU" sz="1800" dirty="0">
                <a:solidFill>
                  <a:srgbClr val="6666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tudjuk megközelíteni a cégeket és hogy hol tudunk bérletet venni a buszjáratokhoz. </a:t>
            </a:r>
            <a:r>
              <a:rPr lang="hu-HU" sz="1800" dirty="0" smtClean="0">
                <a:solidFill>
                  <a:srgbClr val="6666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Bemutatták Ciprus történelmét és kultúráját. Majd ismertették </a:t>
            </a:r>
            <a:r>
              <a:rPr lang="hu-HU" sz="1800" dirty="0" smtClean="0">
                <a:solidFill>
                  <a:srgbClr val="6666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 smtClean="0">
                <a:solidFill>
                  <a:srgbClr val="6666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 </a:t>
            </a:r>
            <a:r>
              <a:rPr lang="hu-HU" sz="1800" dirty="0" smtClean="0">
                <a:solidFill>
                  <a:srgbClr val="6666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feladatainkat </a:t>
            </a:r>
            <a:r>
              <a:rPr lang="hu-HU" sz="1800" dirty="0" smtClean="0">
                <a:solidFill>
                  <a:srgbClr val="6666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 </a:t>
            </a:r>
            <a:r>
              <a:rPr lang="hu-HU" sz="1800" dirty="0" smtClean="0">
                <a:solidFill>
                  <a:srgbClr val="6666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gyakorlóhelyeken</a:t>
            </a:r>
            <a:r>
              <a:rPr lang="hu-HU" sz="1800" dirty="0" smtClean="0">
                <a:solidFill>
                  <a:srgbClr val="6666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hu-HU" sz="1800" dirty="0" smtClean="0">
                <a:solidFill>
                  <a:srgbClr val="6666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Tudták, </a:t>
            </a:r>
            <a:r>
              <a:rPr lang="hu-HU" sz="1800" dirty="0">
                <a:solidFill>
                  <a:srgbClr val="6666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hogy nem vagyunk nagyon jók angol </a:t>
            </a:r>
            <a:r>
              <a:rPr lang="hu-HU" sz="1800" dirty="0" smtClean="0">
                <a:solidFill>
                  <a:srgbClr val="6666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nyelvből, ezért nyugodtan használhattuk a </a:t>
            </a:r>
            <a:r>
              <a:rPr lang="hu-HU" sz="1800" dirty="0" err="1" smtClean="0">
                <a:solidFill>
                  <a:srgbClr val="6666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Google</a:t>
            </a:r>
            <a:r>
              <a:rPr lang="hu-HU" sz="1800" dirty="0" smtClean="0">
                <a:solidFill>
                  <a:srgbClr val="6666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fordítót.</a:t>
            </a:r>
            <a:endParaRPr lang="hu-HU" sz="1800" dirty="0">
              <a:solidFill>
                <a:srgbClr val="66666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Kép 4">
            <a:extLst>
              <a:ext uri="{FF2B5EF4-FFF2-40B4-BE49-F238E27FC236}">
                <a16:creationId xmlns="" xmlns:a16="http://schemas.microsoft.com/office/drawing/2014/main" id="{2665781B-62D0-EA42-BA7E-0C31A6806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760" y="300976"/>
            <a:ext cx="3417821" cy="2563365"/>
          </a:xfrm>
          <a:prstGeom prst="rect">
            <a:avLst/>
          </a:prstGeom>
        </p:spPr>
      </p:pic>
      <p:pic>
        <p:nvPicPr>
          <p:cNvPr id="5" name="Kép 5">
            <a:extLst>
              <a:ext uri="{FF2B5EF4-FFF2-40B4-BE49-F238E27FC236}">
                <a16:creationId xmlns="" xmlns:a16="http://schemas.microsoft.com/office/drawing/2014/main" id="{1332C013-5550-FA46-B8EF-CB2D4886A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383" y="3367884"/>
            <a:ext cx="3417820" cy="256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96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4CD8183E-02A5-FB48-B3EC-3757DFC8A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961" y="217957"/>
            <a:ext cx="9715500" cy="3550227"/>
          </a:xfrm>
        </p:spPr>
        <p:txBody>
          <a:bodyPr>
            <a:normAutofit/>
          </a:bodyPr>
          <a:lstStyle/>
          <a:p>
            <a:r>
              <a:rPr lang="hu-HU" sz="3200" dirty="0" smtClean="0">
                <a:solidFill>
                  <a:srgbClr val="6666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Szombat </a:t>
            </a:r>
            <a:r>
              <a:rPr lang="hu-HU" sz="1800" dirty="0" smtClean="0">
                <a:solidFill>
                  <a:srgbClr val="6666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február 26.</a:t>
            </a:r>
            <a:endParaRPr lang="hu-HU" sz="1800" dirty="0">
              <a:solidFill>
                <a:srgbClr val="66666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hu-HU" sz="1800" dirty="0">
                <a:solidFill>
                  <a:srgbClr val="6666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Ébredés után egy hosszú buszos utazás várt bennünket a végállomásig, hogy bérletet vegyünk a munkába járáshoz. </a:t>
            </a:r>
            <a:r>
              <a:rPr lang="hu-HU" sz="1800" dirty="0" smtClean="0">
                <a:solidFill>
                  <a:srgbClr val="6666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Ezután </a:t>
            </a:r>
            <a:r>
              <a:rPr lang="hu-HU" sz="1800" dirty="0">
                <a:solidFill>
                  <a:srgbClr val="6666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elmentünk </a:t>
            </a:r>
            <a:r>
              <a:rPr lang="hu-HU" sz="1800" dirty="0" smtClean="0">
                <a:solidFill>
                  <a:srgbClr val="6666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óvárosba, megnéztük a műemlékeket, </a:t>
            </a:r>
            <a:r>
              <a:rPr lang="hu-HU" sz="1800" dirty="0" smtClean="0">
                <a:solidFill>
                  <a:srgbClr val="6666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majd</a:t>
            </a:r>
            <a:r>
              <a:rPr lang="hu-HU" sz="1800" dirty="0" smtClean="0">
                <a:solidFill>
                  <a:srgbClr val="6666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>
                <a:solidFill>
                  <a:srgbClr val="6666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 kikötőben ebédeltünk.</a:t>
            </a:r>
            <a:endParaRPr lang="hu-HU" sz="1800" dirty="0">
              <a:solidFill>
                <a:srgbClr val="66666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hu-HU" sz="1800" dirty="0">
                <a:solidFill>
                  <a:srgbClr val="6666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 kellemes ebéd után a </a:t>
            </a:r>
            <a:r>
              <a:rPr lang="hu-HU" sz="1800" dirty="0" smtClean="0">
                <a:solidFill>
                  <a:srgbClr val="6666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tengerpartról </a:t>
            </a:r>
            <a:r>
              <a:rPr lang="hu-HU" sz="1800" dirty="0">
                <a:solidFill>
                  <a:srgbClr val="6666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visszasétáltunk a szállásra. Nekünk nagy örömöt okozott a </a:t>
            </a:r>
            <a:r>
              <a:rPr lang="hu-HU" sz="1800" dirty="0" smtClean="0">
                <a:solidFill>
                  <a:srgbClr val="6666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tenger látványa, amiben sokat gyönyörködtünk. </a:t>
            </a:r>
            <a:endParaRPr lang="hu-HU" sz="1800" dirty="0">
              <a:solidFill>
                <a:srgbClr val="66666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="" xmlns:a16="http://schemas.microsoft.com/office/drawing/2014/main" id="{5211CE3C-A95F-DF4B-9350-5CF1F18745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901" y="2710356"/>
            <a:ext cx="3148198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91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78EBCA6A-A76D-B64B-B015-989480A0C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29" y="344226"/>
            <a:ext cx="9603275" cy="1049235"/>
          </a:xfrm>
        </p:spPr>
        <p:txBody>
          <a:bodyPr/>
          <a:lstStyle/>
          <a:p>
            <a:r>
              <a:rPr lang="hu-HU" dirty="0" smtClean="0"/>
              <a:t>Vasárnap  </a:t>
            </a:r>
            <a:r>
              <a:rPr lang="hu-HU" sz="1800" dirty="0" smtClean="0"/>
              <a:t>február 27.</a:t>
            </a:r>
            <a:endParaRPr lang="hu-HU" sz="1800" dirty="0"/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2C1BF40F-C87A-7546-BF4E-4503CFE9D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326" y="1424847"/>
            <a:ext cx="9603275" cy="3450613"/>
          </a:xfrm>
        </p:spPr>
        <p:txBody>
          <a:bodyPr/>
          <a:lstStyle/>
          <a:p>
            <a:r>
              <a:rPr lang="hu-HU" sz="1800" dirty="0" smtClean="0">
                <a:solidFill>
                  <a:srgbClr val="6666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 program ezen a napon az</a:t>
            </a:r>
            <a:r>
              <a:rPr lang="hu-HU" sz="1800" dirty="0" smtClean="0">
                <a:solidFill>
                  <a:srgbClr val="6666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1800" b="1" dirty="0" err="1" smtClean="0">
                <a:solidFill>
                  <a:srgbClr val="6666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Amathounta</a:t>
            </a:r>
            <a:r>
              <a:rPr lang="hu-HU" sz="1800" b="1" dirty="0" smtClean="0">
                <a:solidFill>
                  <a:srgbClr val="6666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 smtClean="0">
                <a:solidFill>
                  <a:srgbClr val="6666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park megtekintésével indult. Utána közösen </a:t>
            </a:r>
            <a:r>
              <a:rPr lang="hu-HU" sz="1800" dirty="0">
                <a:solidFill>
                  <a:srgbClr val="6666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elmentünk bevásárolni. Délután pedig együtt főztünk egy ebédet, ami kellemes hangulatban zajlott le, így erősítve a csapatot is.  </a:t>
            </a:r>
            <a:r>
              <a:rPr lang="hu-HU" sz="1800" dirty="0" smtClean="0">
                <a:solidFill>
                  <a:srgbClr val="6666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Megebédeltünk, </a:t>
            </a:r>
            <a:r>
              <a:rPr lang="hu-HU" sz="1800" dirty="0">
                <a:solidFill>
                  <a:srgbClr val="6666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azután megünnepeltük </a:t>
            </a:r>
            <a:r>
              <a:rPr lang="hu-HU" sz="1800" dirty="0" smtClean="0">
                <a:solidFill>
                  <a:srgbClr val="6666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Bálint 18. szülinapját</a:t>
            </a:r>
            <a:r>
              <a:rPr lang="hu-HU" sz="1800" dirty="0">
                <a:solidFill>
                  <a:srgbClr val="6666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hu-HU" sz="1800" dirty="0" smtClean="0">
                <a:solidFill>
                  <a:srgbClr val="6666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Utána pihentünk</a:t>
            </a:r>
            <a:r>
              <a:rPr lang="hu-HU" sz="1800" dirty="0">
                <a:solidFill>
                  <a:srgbClr val="6666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mert hétfőn </a:t>
            </a:r>
            <a:r>
              <a:rPr lang="hu-HU" sz="1800" dirty="0" smtClean="0">
                <a:solidFill>
                  <a:srgbClr val="6666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kezdődött a gyakorlat.</a:t>
            </a:r>
            <a:endParaRPr lang="hu-HU" sz="1800" dirty="0">
              <a:solidFill>
                <a:srgbClr val="66666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="" xmlns:a16="http://schemas.microsoft.com/office/drawing/2014/main" id="{99679821-2B7B-FF41-8150-110411890B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279" y="3109081"/>
            <a:ext cx="3652013" cy="273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02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28DF434B-BE83-BD42-9562-B007701C5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3928"/>
            <a:ext cx="7509249" cy="658045"/>
          </a:xfrm>
        </p:spPr>
        <p:txBody>
          <a:bodyPr>
            <a:noAutofit/>
          </a:bodyPr>
          <a:lstStyle/>
          <a:p>
            <a:r>
              <a:rPr lang="hu-HU" sz="2400" b="1" dirty="0" smtClean="0"/>
              <a:t>La </a:t>
            </a:r>
            <a:r>
              <a:rPr lang="hu-HU" sz="2400" b="1" dirty="0" err="1" smtClean="0"/>
              <a:t>Galerie</a:t>
            </a:r>
            <a:r>
              <a:rPr lang="hu-HU" sz="2400" b="1" dirty="0" smtClean="0"/>
              <a:t>  - </a:t>
            </a:r>
            <a:r>
              <a:rPr lang="hu-HU" sz="2400" b="1" dirty="0" err="1" smtClean="0"/>
              <a:t>limassol</a:t>
            </a:r>
            <a:r>
              <a:rPr lang="hu-HU" sz="4000" dirty="0"/>
              <a:t/>
            </a:r>
            <a:br>
              <a:rPr lang="hu-HU" sz="4000" dirty="0"/>
            </a:br>
            <a:r>
              <a:rPr lang="hu-HU" sz="1800" dirty="0" smtClean="0"/>
              <a:t>Zsófi és Petra gyakorlóhelye</a:t>
            </a:r>
            <a:endParaRPr lang="hu-HU" sz="1800" dirty="0"/>
          </a:p>
        </p:txBody>
      </p:sp>
      <p:pic>
        <p:nvPicPr>
          <p:cNvPr id="6" name="Kép 6">
            <a:extLst>
              <a:ext uri="{FF2B5EF4-FFF2-40B4-BE49-F238E27FC236}">
                <a16:creationId xmlns="" xmlns:a16="http://schemas.microsoft.com/office/drawing/2014/main" id="{C3738D13-D072-6C42-B08D-92DB2947F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76054"/>
            <a:ext cx="2390177" cy="3184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Kép 7">
            <a:extLst>
              <a:ext uri="{FF2B5EF4-FFF2-40B4-BE49-F238E27FC236}">
                <a16:creationId xmlns="" xmlns:a16="http://schemas.microsoft.com/office/drawing/2014/main" id="{94BDF72F-61D5-2940-98B5-55B699FDD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177" y="2876054"/>
            <a:ext cx="2496241" cy="3325365"/>
          </a:xfrm>
          <a:prstGeom prst="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112500"/>
          </a:effectLst>
        </p:spPr>
      </p:pic>
      <p:pic>
        <p:nvPicPr>
          <p:cNvPr id="8" name="Kép 8">
            <a:extLst>
              <a:ext uri="{FF2B5EF4-FFF2-40B4-BE49-F238E27FC236}">
                <a16:creationId xmlns="" xmlns:a16="http://schemas.microsoft.com/office/drawing/2014/main" id="{80DC7000-FF05-5148-B97B-AD948F70E2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9320" y="2961544"/>
            <a:ext cx="2367891" cy="3154383"/>
          </a:xfrm>
          <a:prstGeom prst="rect">
            <a:avLst/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112500"/>
          </a:effectLst>
        </p:spPr>
      </p:pic>
      <p:pic>
        <p:nvPicPr>
          <p:cNvPr id="9" name="Kép 9">
            <a:extLst>
              <a:ext uri="{FF2B5EF4-FFF2-40B4-BE49-F238E27FC236}">
                <a16:creationId xmlns="" xmlns:a16="http://schemas.microsoft.com/office/drawing/2014/main" id="{F482D0B1-D0FB-FC4F-B6C1-74832A8EB6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6595" y="3061428"/>
            <a:ext cx="2186553" cy="2912815"/>
          </a:xfrm>
          <a:prstGeom prst="rect">
            <a:avLst/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112500"/>
          </a:effectLst>
        </p:spPr>
      </p:pic>
      <p:pic>
        <p:nvPicPr>
          <p:cNvPr id="10" name="Kép 10">
            <a:extLst>
              <a:ext uri="{FF2B5EF4-FFF2-40B4-BE49-F238E27FC236}">
                <a16:creationId xmlns="" xmlns:a16="http://schemas.microsoft.com/office/drawing/2014/main" id="{E144F823-4CF3-084B-922E-B1A744AE14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6354" y="3147312"/>
            <a:ext cx="2184611" cy="2912815"/>
          </a:xfrm>
          <a:prstGeom prst="rect">
            <a:avLst/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112500"/>
          </a:effectLst>
        </p:spPr>
      </p:pic>
      <p:sp>
        <p:nvSpPr>
          <p:cNvPr id="11" name="Szövegdoboz 10">
            <a:extLst>
              <a:ext uri="{FF2B5EF4-FFF2-40B4-BE49-F238E27FC236}">
                <a16:creationId xmlns="" xmlns:a16="http://schemas.microsoft.com/office/drawing/2014/main" id="{5CE2EA1C-FB19-F445-8829-ABBC84954F53}"/>
              </a:ext>
            </a:extLst>
          </p:cNvPr>
          <p:cNvSpPr txBox="1"/>
          <p:nvPr/>
        </p:nvSpPr>
        <p:spPr>
          <a:xfrm>
            <a:off x="3011174" y="1907636"/>
            <a:ext cx="4751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dirty="0"/>
              <a:t>Sok-sok feladatunk volt. </a:t>
            </a:r>
            <a:r>
              <a:rPr lang="hu-HU" dirty="0" err="1" smtClean="0"/>
              <a:t>Macaronok</a:t>
            </a:r>
            <a:r>
              <a:rPr lang="hu-HU" dirty="0" smtClean="0"/>
              <a:t>, pohárkrémek, torták </a:t>
            </a:r>
            <a:r>
              <a:rPr lang="hu-HU" dirty="0"/>
              <a:t>készítése 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="" xmlns:a16="http://schemas.microsoft.com/office/drawing/2014/main" id="{DF589B69-7160-654D-A8D7-F846D407A8A8}"/>
              </a:ext>
            </a:extLst>
          </p:cNvPr>
          <p:cNvSpPr txBox="1"/>
          <p:nvPr/>
        </p:nvSpPr>
        <p:spPr>
          <a:xfrm>
            <a:off x="7325562" y="199106"/>
            <a:ext cx="44954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dirty="0" smtClean="0"/>
              <a:t>A </a:t>
            </a:r>
            <a:r>
              <a:rPr lang="hu-HU" dirty="0" err="1" smtClean="0"/>
              <a:t>macaron</a:t>
            </a:r>
            <a:r>
              <a:rPr lang="hu-HU" dirty="0" smtClean="0"/>
              <a:t> </a:t>
            </a:r>
            <a:r>
              <a:rPr lang="hu-HU" dirty="0"/>
              <a:t>krémet </a:t>
            </a:r>
            <a:r>
              <a:rPr lang="hu-HU" dirty="0" smtClean="0"/>
              <a:t>bekevertük, </a:t>
            </a:r>
            <a:r>
              <a:rPr lang="hu-HU" dirty="0"/>
              <a:t>majd egy gép segítségével formára </a:t>
            </a:r>
            <a:r>
              <a:rPr lang="hu-HU" dirty="0" smtClean="0"/>
              <a:t>nyomtuk. </a:t>
            </a:r>
            <a:r>
              <a:rPr lang="hu-HU" dirty="0"/>
              <a:t>Utána </a:t>
            </a:r>
            <a:endParaRPr lang="hu-HU" dirty="0" smtClean="0"/>
          </a:p>
          <a:p>
            <a:pPr algn="l"/>
            <a:r>
              <a:rPr lang="hu-HU" dirty="0" smtClean="0"/>
              <a:t>megsütöttük, </a:t>
            </a:r>
            <a:r>
              <a:rPr lang="hu-HU" dirty="0"/>
              <a:t>majd amikor kész lett hűlni hagytuk és betöltöttük.</a:t>
            </a:r>
          </a:p>
          <a:p>
            <a:pPr algn="l"/>
            <a:r>
              <a:rPr lang="hu-HU" dirty="0" smtClean="0"/>
              <a:t>Pohárkrémekhez </a:t>
            </a:r>
            <a:r>
              <a:rPr lang="hu-HU" dirty="0"/>
              <a:t>készítettünk krémeket különböző </a:t>
            </a:r>
            <a:r>
              <a:rPr lang="hu-HU" dirty="0" smtClean="0"/>
              <a:t>ízesítésben: </a:t>
            </a:r>
            <a:r>
              <a:rPr lang="hu-HU" dirty="0"/>
              <a:t>volt citromos és sima tejszínes ízesítésű </a:t>
            </a:r>
            <a:r>
              <a:rPr lang="hu-HU" dirty="0" smtClean="0"/>
              <a:t>is.  </a:t>
            </a:r>
            <a:r>
              <a:rPr lang="hu-HU" dirty="0"/>
              <a:t>A</a:t>
            </a:r>
            <a:r>
              <a:rPr lang="hu-HU" dirty="0" smtClean="0"/>
              <a:t>z </a:t>
            </a:r>
            <a:r>
              <a:rPr lang="hu-HU" dirty="0"/>
              <a:t>aljára málna és szeder krémet nyomtunk nyomózsák segítségével</a:t>
            </a:r>
            <a:r>
              <a:rPr lang="hu-HU" dirty="0" smtClean="0"/>
              <a:t>. Majd </a:t>
            </a:r>
            <a:r>
              <a:rPr lang="hu-HU" dirty="0"/>
              <a:t>a tetejére keksz darabkát szórtunk.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="" xmlns:a16="http://schemas.microsoft.com/office/drawing/2014/main" id="{90AFD21E-E795-8142-B4F3-A3D361234062}"/>
              </a:ext>
            </a:extLst>
          </p:cNvPr>
          <p:cNvSpPr txBox="1"/>
          <p:nvPr/>
        </p:nvSpPr>
        <p:spPr>
          <a:xfrm>
            <a:off x="3011174" y="831973"/>
            <a:ext cx="4040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dirty="0"/>
              <a:t>Nagyon </a:t>
            </a:r>
            <a:r>
              <a:rPr lang="hu-HU" dirty="0" smtClean="0"/>
              <a:t>sokfelé </a:t>
            </a:r>
            <a:r>
              <a:rPr lang="hu-HU" dirty="0"/>
              <a:t>sütemény elkészítésében segítettünk, volt olyan amit kézzel, és volt olyan amit géppel készítettük. </a:t>
            </a:r>
          </a:p>
        </p:txBody>
      </p:sp>
    </p:spTree>
    <p:extLst>
      <p:ext uri="{BB962C8B-B14F-4D97-AF65-F5344CB8AC3E}">
        <p14:creationId xmlns:p14="http://schemas.microsoft.com/office/powerpoint/2010/main" val="369288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9D6C9D27-4A15-4247-9E98-7ED8C74A4C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415" y="134312"/>
            <a:ext cx="7663877" cy="1709828"/>
          </a:xfrm>
        </p:spPr>
        <p:txBody>
          <a:bodyPr>
            <a:normAutofit fontScale="90000"/>
          </a:bodyPr>
          <a:lstStyle/>
          <a:p>
            <a:r>
              <a:rPr lang="hu-HU" dirty="0"/>
              <a:t>Gyakorlati hely</a:t>
            </a:r>
            <a:br>
              <a:rPr lang="hu-HU" dirty="0"/>
            </a:br>
            <a:endParaRPr lang="hu-HU" dirty="0"/>
          </a:p>
        </p:txBody>
      </p:sp>
      <p:sp>
        <p:nvSpPr>
          <p:cNvPr id="4" name="Szövegdoboz 3">
            <a:extLst>
              <a:ext uri="{FF2B5EF4-FFF2-40B4-BE49-F238E27FC236}">
                <a16:creationId xmlns="" xmlns:a16="http://schemas.microsoft.com/office/drawing/2014/main" id="{71BF73F8-EE4B-074B-8C70-8FB028244F91}"/>
              </a:ext>
            </a:extLst>
          </p:cNvPr>
          <p:cNvSpPr txBox="1"/>
          <p:nvPr/>
        </p:nvSpPr>
        <p:spPr>
          <a:xfrm>
            <a:off x="5190259" y="2116282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>
              <a:solidFill>
                <a:prstClr val="black"/>
              </a:solidFill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="" xmlns:a16="http://schemas.microsoft.com/office/drawing/2014/main" id="{F24D7EAF-7D9E-9B41-A3F0-4D5A473D70B8}"/>
              </a:ext>
            </a:extLst>
          </p:cNvPr>
          <p:cNvSpPr txBox="1"/>
          <p:nvPr/>
        </p:nvSpPr>
        <p:spPr>
          <a:xfrm>
            <a:off x="4528122" y="1070757"/>
            <a:ext cx="7663878" cy="4136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Aft>
                <a:spcPts val="1800"/>
              </a:spcAft>
            </a:pPr>
            <a:r>
              <a:rPr lang="hu-HU" b="1" dirty="0" smtClean="0">
                <a:solidFill>
                  <a:srgbClr val="66666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Király Bence, </a:t>
            </a:r>
            <a:r>
              <a:rPr lang="hu-HU" b="1" dirty="0" err="1" smtClean="0">
                <a:solidFill>
                  <a:srgbClr val="66666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Sárosi</a:t>
            </a:r>
            <a:r>
              <a:rPr lang="hu-HU" b="1" dirty="0" smtClean="0">
                <a:solidFill>
                  <a:srgbClr val="66666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Szabolcs</a:t>
            </a:r>
          </a:p>
          <a:p>
            <a:pPr algn="ctr">
              <a:lnSpc>
                <a:spcPct val="110000"/>
              </a:lnSpc>
              <a:spcAft>
                <a:spcPts val="1800"/>
              </a:spcAft>
            </a:pPr>
            <a:r>
              <a:rPr lang="hu-HU" dirty="0" smtClean="0">
                <a:solidFill>
                  <a:srgbClr val="6666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Szakmai </a:t>
            </a:r>
            <a:r>
              <a:rPr lang="hu-HU" dirty="0">
                <a:solidFill>
                  <a:srgbClr val="6666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gyakorlati hely:        </a:t>
            </a:r>
            <a:r>
              <a:rPr lang="hu-HU" b="1" dirty="0" err="1">
                <a:solidFill>
                  <a:srgbClr val="6666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Demetriades</a:t>
            </a:r>
            <a:r>
              <a:rPr lang="hu-HU" b="1" dirty="0">
                <a:solidFill>
                  <a:srgbClr val="6666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solidFill>
                  <a:srgbClr val="6666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group</a:t>
            </a:r>
            <a:endParaRPr lang="hu-HU" dirty="0">
              <a:solidFill>
                <a:srgbClr val="666660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hu-HU" dirty="0">
                <a:solidFill>
                  <a:srgbClr val="6666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Tanulmányi munkaterület:  </a:t>
            </a:r>
            <a:r>
              <a:rPr lang="hu-HU" dirty="0" smtClean="0">
                <a:solidFill>
                  <a:srgbClr val="6666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hu-HU" b="1" dirty="0" smtClean="0">
                <a:solidFill>
                  <a:srgbClr val="6666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Műhelyben </a:t>
            </a:r>
            <a:r>
              <a:rPr lang="hu-HU" b="1" dirty="0">
                <a:solidFill>
                  <a:srgbClr val="6666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végzett nehéz gépek/magasnyomású </a:t>
            </a:r>
            <a:r>
              <a:rPr lang="hu-HU" b="1" dirty="0" smtClean="0">
                <a:solidFill>
                  <a:srgbClr val="6666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					gépek szerelése</a:t>
            </a:r>
            <a:endParaRPr lang="hu-HU" dirty="0">
              <a:solidFill>
                <a:srgbClr val="666660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hu-HU" b="1" dirty="0">
                <a:solidFill>
                  <a:srgbClr val="6666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 mi </a:t>
            </a:r>
            <a:r>
              <a:rPr lang="hu-HU" b="1" dirty="0" smtClean="0">
                <a:solidFill>
                  <a:srgbClr val="6666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munkánk a targoncák szerelése volt, és azokon karbantartást </a:t>
            </a:r>
            <a:r>
              <a:rPr lang="hu-HU" b="1" dirty="0">
                <a:solidFill>
                  <a:srgbClr val="6666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végeztünk. Mindenkinek volt egy </a:t>
            </a:r>
            <a:r>
              <a:rPr lang="hu-HU" b="1" dirty="0" smtClean="0">
                <a:solidFill>
                  <a:srgbClr val="6666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mentora, </a:t>
            </a:r>
            <a:r>
              <a:rPr lang="hu-HU" b="1" dirty="0">
                <a:solidFill>
                  <a:srgbClr val="6666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akitől </a:t>
            </a:r>
            <a:r>
              <a:rPr lang="hu-HU" b="1" dirty="0" smtClean="0">
                <a:solidFill>
                  <a:srgbClr val="6666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bármikor bármit kérdezhettünk és nagyon segítőkészek voltak. </a:t>
            </a:r>
            <a:r>
              <a:rPr lang="hu-HU" b="1" dirty="0">
                <a:solidFill>
                  <a:srgbClr val="6666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 cégről annyit kell </a:t>
            </a:r>
            <a:r>
              <a:rPr lang="hu-HU" b="1" dirty="0" smtClean="0">
                <a:solidFill>
                  <a:srgbClr val="6666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tudni, hogy </a:t>
            </a:r>
            <a:r>
              <a:rPr lang="hu-HU" b="1" dirty="0">
                <a:solidFill>
                  <a:srgbClr val="6666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70 országba </a:t>
            </a:r>
            <a:r>
              <a:rPr lang="hu-HU" b="1" dirty="0" smtClean="0">
                <a:solidFill>
                  <a:srgbClr val="6666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exportál </a:t>
            </a:r>
            <a:r>
              <a:rPr lang="hu-HU" b="1" dirty="0">
                <a:solidFill>
                  <a:srgbClr val="6666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magasnyomású szivattyúkat es generátorokat </a:t>
            </a:r>
            <a:r>
              <a:rPr lang="hu-HU" b="1" dirty="0" smtClean="0">
                <a:solidFill>
                  <a:srgbClr val="6666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amelyeket hajókon is </a:t>
            </a:r>
            <a:r>
              <a:rPr lang="hu-HU" b="1" dirty="0">
                <a:solidFill>
                  <a:srgbClr val="6666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használnak. </a:t>
            </a:r>
            <a:r>
              <a:rPr lang="hu-HU" b="1" dirty="0" smtClean="0">
                <a:solidFill>
                  <a:srgbClr val="6666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 fő munkájuk, </a:t>
            </a:r>
            <a:r>
              <a:rPr lang="hu-HU" b="1" dirty="0">
                <a:solidFill>
                  <a:srgbClr val="6666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ami nekünk is a feladatunk </a:t>
            </a:r>
            <a:r>
              <a:rPr lang="hu-HU" b="1" dirty="0" smtClean="0">
                <a:solidFill>
                  <a:srgbClr val="6666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volt, a </a:t>
            </a:r>
            <a:r>
              <a:rPr lang="hu-HU" b="1" dirty="0">
                <a:solidFill>
                  <a:srgbClr val="6666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targoncák </a:t>
            </a:r>
            <a:r>
              <a:rPr lang="hu-HU" b="1" dirty="0" smtClean="0">
                <a:solidFill>
                  <a:srgbClr val="6666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szerelése. A rossz </a:t>
            </a:r>
            <a:r>
              <a:rPr lang="hu-HU" b="1" dirty="0">
                <a:solidFill>
                  <a:srgbClr val="6666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állapotban lévő targoncákat </a:t>
            </a:r>
            <a:r>
              <a:rPr lang="hu-HU" b="1" dirty="0" smtClean="0">
                <a:solidFill>
                  <a:srgbClr val="6666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felvásárolják, felújítják és értékesítik.</a:t>
            </a:r>
            <a:endParaRPr lang="hu-HU" dirty="0">
              <a:solidFill>
                <a:srgbClr val="666660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="" xmlns:a16="http://schemas.microsoft.com/office/drawing/2014/main" id="{DD00C704-9444-2840-910A-016F1ED54A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44" y="1653062"/>
            <a:ext cx="2509072" cy="392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="" xmlns:a16="http://schemas.microsoft.com/office/drawing/2014/main" id="{581E8E18-D69E-EC4E-96F1-311171757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303" y="2228246"/>
            <a:ext cx="2758184" cy="313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21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éri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1020</Words>
  <Application>Microsoft Office PowerPoint</Application>
  <PresentationFormat>Szélesvásznú</PresentationFormat>
  <Paragraphs>56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1" baseType="lpstr">
      <vt:lpstr>Arial</vt:lpstr>
      <vt:lpstr>Gill Sans MT</vt:lpstr>
      <vt:lpstr>Times New Roman</vt:lpstr>
      <vt:lpstr>Galéria</vt:lpstr>
      <vt:lpstr>Ciprusi szakmai gyakorlat</vt:lpstr>
      <vt:lpstr>Résztvevő diákok</vt:lpstr>
      <vt:lpstr>PowerPoint bemutató</vt:lpstr>
      <vt:lpstr>Pénteki tájékoztatás</vt:lpstr>
      <vt:lpstr>PowerPoint bemutató</vt:lpstr>
      <vt:lpstr>Vasárnap  február 27.</vt:lpstr>
      <vt:lpstr>La Galerie  - limassol Zsófi és Petra gyakorlóhelye</vt:lpstr>
      <vt:lpstr>Gyakorlati hely </vt:lpstr>
      <vt:lpstr>PowerPoint bemutató</vt:lpstr>
      <vt:lpstr>Kristóf és Bálint gyakorlati helye </vt:lpstr>
      <vt:lpstr>PowerPoint bemutató</vt:lpstr>
      <vt:lpstr>PowerPoint bemutató</vt:lpstr>
      <vt:lpstr>Kirándulás a Shipcon szervezésében</vt:lpstr>
      <vt:lpstr>Harmadik hétvége  Szombat.</vt:lpstr>
      <vt:lpstr>Harmadik hétvége  Vasárnap </vt:lpstr>
      <vt:lpstr>Hazautazásunk napja!</vt:lpstr>
      <vt:lpstr>Good bye ciprus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Gyakorlati helyünk ahol mi lányok dolgoztunk! La galerie Limassol</dc:title>
  <dc:creator>36205385443</dc:creator>
  <cp:lastModifiedBy>Microsoft-fiók</cp:lastModifiedBy>
  <cp:revision>27</cp:revision>
  <dcterms:created xsi:type="dcterms:W3CDTF">2022-03-28T16:55:29Z</dcterms:created>
  <dcterms:modified xsi:type="dcterms:W3CDTF">2022-04-05T08:22:02Z</dcterms:modified>
</cp:coreProperties>
</file>