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73" r:id="rId7"/>
    <p:sldId id="262" r:id="rId8"/>
    <p:sldId id="263" r:id="rId9"/>
    <p:sldId id="264" r:id="rId10"/>
    <p:sldId id="265" r:id="rId11"/>
    <p:sldId id="266" r:id="rId12"/>
    <p:sldId id="268" r:id="rId13"/>
    <p:sldId id="272" r:id="rId14"/>
    <p:sldId id="271" r:id="rId15"/>
  </p:sldIdLst>
  <p:sldSz cx="10080625" cy="7559675"/>
  <p:notesSz cx="7559675" cy="10691813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8"/>
    <a:srgbClr val="006C31"/>
    <a:srgbClr val="008A3E"/>
    <a:srgbClr val="009900"/>
    <a:srgbClr val="005C2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630" y="-40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lvl1pPr fontAlgn="auto" hangingPunct="0">
              <a:spcBef>
                <a:spcPts val="0"/>
              </a:spcBef>
              <a:spcAft>
                <a:spcPts val="0"/>
              </a:spcAft>
              <a:defRPr sz="1400">
                <a:latin typeface="Arial" pitchFamily="18"/>
                <a:ea typeface="Microsoft YaHei" pitchFamily="2"/>
                <a:cs typeface="Mangal" pitchFamily="2"/>
              </a:defRPr>
            </a:lvl1pPr>
          </a:lstStyle>
          <a:p>
            <a:pPr>
              <a:defRPr sz="1400"/>
            </a:pPr>
            <a:endParaRPr lang="fr-FR"/>
          </a:p>
        </p:txBody>
      </p:sp>
      <p:sp>
        <p:nvSpPr>
          <p:cNvPr id="3" name="2 Marcador de fecha"/>
          <p:cNvSpPr txBox="1">
            <a:spLocks noGrp="1"/>
          </p:cNvSpPr>
          <p:nvPr>
            <p:ph type="dt" sz="quarter" idx="1"/>
          </p:nvPr>
        </p:nvSpPr>
        <p:spPr>
          <a:xfrm>
            <a:off x="4278313" y="0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lvl1pPr algn="r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Arial" pitchFamily="18"/>
                <a:ea typeface="Microsoft YaHei" pitchFamily="2"/>
                <a:cs typeface="Mangal" pitchFamily="2"/>
              </a:defRPr>
            </a:lvl1pPr>
          </a:lstStyle>
          <a:p>
            <a:pPr>
              <a:defRPr sz="1400"/>
            </a:pPr>
            <a:endParaRPr lang="fr-FR"/>
          </a:p>
        </p:txBody>
      </p:sp>
      <p:sp>
        <p:nvSpPr>
          <p:cNvPr id="4" name="3 Marcador de pie de página"/>
          <p:cNvSpPr txBox="1">
            <a:spLocks noGrp="1"/>
          </p:cNvSpPr>
          <p:nvPr>
            <p:ph type="ftr" sz="quarter" idx="2"/>
          </p:nvPr>
        </p:nvSpPr>
        <p:spPr>
          <a:xfrm>
            <a:off x="0" y="10156825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>
            <a:lvl1pPr fontAlgn="auto" hangingPunct="0">
              <a:spcBef>
                <a:spcPts val="0"/>
              </a:spcBef>
              <a:spcAft>
                <a:spcPts val="0"/>
              </a:spcAft>
              <a:defRPr sz="1400">
                <a:latin typeface="Arial" pitchFamily="18"/>
                <a:ea typeface="Microsoft YaHei" pitchFamily="2"/>
                <a:cs typeface="Mangal" pitchFamily="2"/>
              </a:defRPr>
            </a:lvl1pPr>
          </a:lstStyle>
          <a:p>
            <a:pPr>
              <a:defRPr sz="1400"/>
            </a:pPr>
            <a:endParaRPr lang="fr-FR"/>
          </a:p>
        </p:txBody>
      </p:sp>
      <p:sp>
        <p:nvSpPr>
          <p:cNvPr id="5" name="4 Marcador de número de diapositiva"/>
          <p:cNvSpPr txBox="1">
            <a:spLocks noGrp="1"/>
          </p:cNvSpPr>
          <p:nvPr>
            <p:ph type="sldNum" sz="quarter" idx="3"/>
          </p:nvPr>
        </p:nvSpPr>
        <p:spPr>
          <a:xfrm>
            <a:off x="4278313" y="10156825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>
            <a:lvl1pPr algn="r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Arial" pitchFamily="18"/>
                <a:ea typeface="Microsoft YaHei" pitchFamily="2"/>
                <a:cs typeface="Mangal" pitchFamily="2"/>
              </a:defRPr>
            </a:lvl1pPr>
          </a:lstStyle>
          <a:p>
            <a:pPr>
              <a:defRPr sz="1400"/>
            </a:pPr>
            <a:fld id="{77A6340A-01CA-4230-8695-F8AFB651E63D}" type="slidenum">
              <a:rPr lang="fr-FR"/>
              <a:pPr>
                <a:defRPr sz="1400"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66242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arcador de imagen de diapositiva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endParaRPr lang="fr-FR" noProof="0" smtClean="0"/>
          </a:p>
        </p:txBody>
      </p:sp>
      <p:sp>
        <p:nvSpPr>
          <p:cNvPr id="4" name="3 Marcador de encabezado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4 Marcador de fecha"/>
          <p:cNvSpPr txBox="1">
            <a:spLocks noGrp="1"/>
          </p:cNvSpPr>
          <p:nvPr>
            <p:ph type="dt" idx="1"/>
          </p:nvPr>
        </p:nvSpPr>
        <p:spPr>
          <a:xfrm>
            <a:off x="4278313" y="0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5 Marcador de pie de página"/>
          <p:cNvSpPr txBox="1">
            <a:spLocks noGrp="1"/>
          </p:cNvSpPr>
          <p:nvPr>
            <p:ph type="ftr" sz="quarter" idx="4"/>
          </p:nvPr>
        </p:nvSpPr>
        <p:spPr>
          <a:xfrm>
            <a:off x="0" y="10156825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6 Marcador de número de diapositiva"/>
          <p:cNvSpPr txBox="1">
            <a:spLocks noGrp="1"/>
          </p:cNvSpPr>
          <p:nvPr>
            <p:ph type="sldNum" sz="quarter" idx="5"/>
          </p:nvPr>
        </p:nvSpPr>
        <p:spPr>
          <a:xfrm>
            <a:off x="4278313" y="10156825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fld id="{A5AE7EB9-D360-4CE4-BC2E-72AEDEBF97A0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236744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00" indent="-215900" algn="l" rtl="0" eaLnBrk="0" fontAlgn="base" hangingPunct="0">
      <a:spcBef>
        <a:spcPct val="30000"/>
      </a:spcBef>
      <a:spcAft>
        <a:spcPct val="0"/>
      </a:spcAft>
      <a:defRPr lang="fr-FR" sz="2000" kern="1200">
        <a:solidFill>
          <a:schemeClr val="tx1"/>
        </a:solidFill>
        <a:latin typeface="Arial" pitchFamily="18"/>
        <a:ea typeface="Microsoft YaHei" pitchFamily="2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icrosoft YaHei" pitchFamily="34" charset="-122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icrosoft YaHei" pitchFamily="34" charset="-122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icrosoft YaHei" pitchFamily="34" charset="-122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icrosoft YaHei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15363" name="2 Marcador de notas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pitchFamily="34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5603" name="2 Marcador de notas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pitchFamily="34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5603" name="2 Marcador de notas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pitchFamily="34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6627" name="2 Marcador de notas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pitchFamily="34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16387" name="2 Marcador de notas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pitchFamily="34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17411" name="2 Marcador de notas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pitchFamily="34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18435" name="2 Marcador de notas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pitchFamily="34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19459" name="2 Marcador de notas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pitchFamily="34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1507" name="2 Marcador de notas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pitchFamily="34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2531" name="2 Marcador de notas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pitchFamily="34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3555" name="2 Marcador de notas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pitchFamily="34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4579" name="2 Marcador de notas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pitchFamily="34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VITEA</a:t>
            </a:r>
            <a:endParaRPr/>
          </a:p>
        </p:txBody>
      </p:sp>
      <p:sp>
        <p:nvSpPr>
          <p:cNvPr id="5" name="4 Marcador de pie de página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Strategic Partnership for VET       ERASMUS + 2015-2017 </a:t>
            </a:r>
            <a:endParaRPr/>
          </a:p>
        </p:txBody>
      </p:sp>
      <p:sp>
        <p:nvSpPr>
          <p:cNvPr id="6" name="5 Marcador de número de diapositiva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10AEC-1512-4E8A-9DBA-4D810CE96FE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VITEA</a:t>
            </a:r>
            <a:endParaRPr/>
          </a:p>
        </p:txBody>
      </p:sp>
      <p:sp>
        <p:nvSpPr>
          <p:cNvPr id="5" name="4 Marcador de pie de página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Strategic Partnership for VET       ERASMUS + 2015-2017 </a:t>
            </a:r>
            <a:endParaRPr/>
          </a:p>
        </p:txBody>
      </p:sp>
      <p:sp>
        <p:nvSpPr>
          <p:cNvPr id="6" name="5 Marcador de número de diapositiva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EF92F-AD45-40A8-9D5F-BB0E0373B28E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VITEA</a:t>
            </a:r>
            <a:endParaRPr/>
          </a:p>
        </p:txBody>
      </p:sp>
      <p:sp>
        <p:nvSpPr>
          <p:cNvPr id="5" name="4 Marcador de pie de página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Strategic Partnership for VET       ERASMUS + 2015-2017 </a:t>
            </a:r>
            <a:endParaRPr/>
          </a:p>
        </p:txBody>
      </p:sp>
      <p:sp>
        <p:nvSpPr>
          <p:cNvPr id="6" name="5 Marcador de número de diapositiva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7CD59-754B-42BE-BD0F-365EDC45320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VITEA</a:t>
            </a:r>
            <a:endParaRPr/>
          </a:p>
        </p:txBody>
      </p:sp>
      <p:sp>
        <p:nvSpPr>
          <p:cNvPr id="5" name="4 Marcador de pie de página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Strategic Partnership for VET       ERASMUS + 2015-2017 </a:t>
            </a:r>
            <a:endParaRPr/>
          </a:p>
        </p:txBody>
      </p:sp>
      <p:sp>
        <p:nvSpPr>
          <p:cNvPr id="6" name="5 Marcador de número de diapositiva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6F658-F54E-47F1-8934-883639D5C053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VITEA</a:t>
            </a:r>
            <a:endParaRPr/>
          </a:p>
        </p:txBody>
      </p:sp>
      <p:sp>
        <p:nvSpPr>
          <p:cNvPr id="5" name="4 Marcador de pie de página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Strategic Partnership for VET       ERASMUS + 2015-2017 </a:t>
            </a:r>
            <a:endParaRPr/>
          </a:p>
        </p:txBody>
      </p:sp>
      <p:sp>
        <p:nvSpPr>
          <p:cNvPr id="6" name="5 Marcador de número de diapositiva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7D231-E6DF-47DC-8466-27071A0A5D89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3 Marcador de fecha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VITEA</a:t>
            </a:r>
            <a:endParaRPr/>
          </a:p>
        </p:txBody>
      </p:sp>
      <p:sp>
        <p:nvSpPr>
          <p:cNvPr id="6" name="4 Marcador de pie de página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Strategic Partnership for VET       ERASMUS + 2015-2017 </a:t>
            </a:r>
            <a:endParaRPr/>
          </a:p>
        </p:txBody>
      </p:sp>
      <p:sp>
        <p:nvSpPr>
          <p:cNvPr id="7" name="5 Marcador de número de diapositiva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489D7-6408-4ADE-A645-978376FF5E8E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3 Marcador de fecha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VITEA</a:t>
            </a:r>
            <a:endParaRPr/>
          </a:p>
        </p:txBody>
      </p:sp>
      <p:sp>
        <p:nvSpPr>
          <p:cNvPr id="8" name="4 Marcador de pie de página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Strategic Partnership for VET       ERASMUS + 2015-2017 </a:t>
            </a:r>
            <a:endParaRPr/>
          </a:p>
        </p:txBody>
      </p:sp>
      <p:sp>
        <p:nvSpPr>
          <p:cNvPr id="9" name="5 Marcador de número de diapositiva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03444-9EF5-4526-A463-FE71D4464C09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3 Marcador de fecha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VITEA</a:t>
            </a:r>
            <a:endParaRPr/>
          </a:p>
        </p:txBody>
      </p:sp>
      <p:sp>
        <p:nvSpPr>
          <p:cNvPr id="4" name="4 Marcador de pie de página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Strategic Partnership for VET       ERASMUS + 2015-2017 </a:t>
            </a:r>
            <a:endParaRPr/>
          </a:p>
        </p:txBody>
      </p:sp>
      <p:sp>
        <p:nvSpPr>
          <p:cNvPr id="5" name="5 Marcador de número de diapositiva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F7024-3CDB-49BE-9641-35E914D17F01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VITEA</a:t>
            </a:r>
            <a:endParaRPr/>
          </a:p>
        </p:txBody>
      </p:sp>
      <p:sp>
        <p:nvSpPr>
          <p:cNvPr id="3" name="4 Marcador de pie de página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Strategic Partnership for VET       ERASMUS + 2015-2017 </a:t>
            </a:r>
            <a:endParaRPr/>
          </a:p>
        </p:txBody>
      </p:sp>
      <p:sp>
        <p:nvSpPr>
          <p:cNvPr id="4" name="5 Marcador de número de diapositiva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D4ED2-0AC8-4C94-AC09-A3B2D0C047C3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VITEA</a:t>
            </a:r>
            <a:endParaRPr/>
          </a:p>
        </p:txBody>
      </p:sp>
      <p:sp>
        <p:nvSpPr>
          <p:cNvPr id="6" name="4 Marcador de pie de página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Strategic Partnership for VET       ERASMUS + 2015-2017 </a:t>
            </a:r>
            <a:endParaRPr/>
          </a:p>
        </p:txBody>
      </p:sp>
      <p:sp>
        <p:nvSpPr>
          <p:cNvPr id="7" name="5 Marcador de número de diapositiva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0241A-B77D-4ACB-A459-ADA59AD5FC99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VITEA</a:t>
            </a:r>
            <a:endParaRPr/>
          </a:p>
        </p:txBody>
      </p:sp>
      <p:sp>
        <p:nvSpPr>
          <p:cNvPr id="6" name="4 Marcador de pie de página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Strategic Partnership for VET       ERASMUS + 2015-2017 </a:t>
            </a:r>
            <a:endParaRPr/>
          </a:p>
        </p:txBody>
      </p:sp>
      <p:sp>
        <p:nvSpPr>
          <p:cNvPr id="7" name="5 Marcador de número de diapositiva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28C6-452B-4E91-9BD5-F503F9CAFCA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 txBox="1">
            <a:spLocks noGrp="1"/>
          </p:cNvSpPr>
          <p:nvPr>
            <p:ph type="title"/>
          </p:nvPr>
        </p:nvSpPr>
        <p:spPr bwMode="auto">
          <a:xfrm>
            <a:off x="503238" y="301625"/>
            <a:ext cx="9072562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smtClean="0"/>
          </a:p>
        </p:txBody>
      </p:sp>
      <p:sp>
        <p:nvSpPr>
          <p:cNvPr id="1027" name="2 Marcador de texto"/>
          <p:cNvSpPr txBox="1">
            <a:spLocks noGrp="1"/>
          </p:cNvSpPr>
          <p:nvPr>
            <p:ph type="body" idx="1"/>
          </p:nvPr>
        </p:nvSpPr>
        <p:spPr bwMode="auto">
          <a:xfrm>
            <a:off x="503238" y="1768475"/>
            <a:ext cx="9072562" cy="498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 smtClean="0"/>
          </a:p>
        </p:txBody>
      </p:sp>
      <p:sp>
        <p:nvSpPr>
          <p:cNvPr id="4" name="3 Marcador de fecha"/>
          <p:cNvSpPr txBox="1">
            <a:spLocks noGrp="1"/>
          </p:cNvSpPr>
          <p:nvPr>
            <p:ph type="dt" sz="half" idx="2"/>
          </p:nvPr>
        </p:nvSpPr>
        <p:spPr>
          <a:xfrm>
            <a:off x="503238" y="6886575"/>
            <a:ext cx="2349500" cy="5222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r>
              <a:rPr lang="fr-FR" smtClean="0"/>
              <a:t>VITEA</a:t>
            </a:r>
            <a:endParaRPr/>
          </a:p>
        </p:txBody>
      </p:sp>
      <p:sp>
        <p:nvSpPr>
          <p:cNvPr id="5" name="4 Marcador de pie de página"/>
          <p:cNvSpPr txBox="1">
            <a:spLocks noGrp="1"/>
          </p:cNvSpPr>
          <p:nvPr>
            <p:ph type="ftr" sz="quarter" idx="3"/>
          </p:nvPr>
        </p:nvSpPr>
        <p:spPr>
          <a:xfrm>
            <a:off x="3448050" y="6886575"/>
            <a:ext cx="3194050" cy="5222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r>
              <a:rPr lang="nb-NO" smtClean="0"/>
              <a:t>Strategic Partnership for VET       ERASMUS + 2015-2017 </a:t>
            </a:r>
            <a:endParaRPr/>
          </a:p>
        </p:txBody>
      </p:sp>
      <p:sp>
        <p:nvSpPr>
          <p:cNvPr id="6" name="5 Marcador de número de diapositiva"/>
          <p:cNvSpPr txBox="1">
            <a:spLocks noGrp="1"/>
          </p:cNvSpPr>
          <p:nvPr>
            <p:ph type="sldNum" sz="quarter" idx="4"/>
          </p:nvPr>
        </p:nvSpPr>
        <p:spPr>
          <a:xfrm>
            <a:off x="7227888" y="6886575"/>
            <a:ext cx="2347912" cy="5222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fld id="{2AD65184-5B98-4E49-9B78-A8B975259D21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fr-FR" sz="4400" kern="1200">
          <a:solidFill>
            <a:schemeClr val="tx2"/>
          </a:solidFill>
          <a:latin typeface="Arial" pitchFamily="18"/>
          <a:ea typeface="Microsoft YaHei" pitchFamily="2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icrosoft YaHei" pitchFamily="34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icrosoft YaHei" pitchFamily="34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icrosoft YaHei" pitchFamily="34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icrosoft YaHei" pitchFamily="34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icrosoft YaHei" pitchFamily="34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icrosoft YaHei" pitchFamily="34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icrosoft YaHei" pitchFamily="34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icrosoft YaHei" pitchFamily="34" charset="-122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1413"/>
        </a:spcAft>
        <a:buChar char="•"/>
        <a:defRPr lang="fr-FR" sz="3200" kern="1200">
          <a:solidFill>
            <a:schemeClr val="tx1"/>
          </a:solidFill>
          <a:latin typeface="Arial" pitchFamily="18"/>
          <a:ea typeface="Microsoft YaHei" pitchFamily="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  <a:ea typeface="Microsoft YaHei" pitchFamily="34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Microsoft YaHei" pitchFamily="34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  <a:ea typeface="Microsoft YaHei" pitchFamily="34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Microsoft YaHei" pitchFamily="34" charset="-122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Microsoft YaHei" pitchFamily="34" charset="-122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Microsoft YaHei" pitchFamily="34" charset="-122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Microsoft YaHei" pitchFamily="34" charset="-122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Microsoft YaHei" pitchFamily="34" charset="-122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tea-vinepruning-erasmus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Marcador de fecha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t>VITEA</a:t>
            </a:r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2051" name="2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t>Strategic Partnership for VET       ERASMUS + 2015-2017 </a:t>
            </a:r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2052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DE28DC7-9230-4108-B08E-28DE7DD70902}" type="slidenum">
              <a:rPr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>
          <a:xfrm>
            <a:off x="863600" y="-2451100"/>
            <a:ext cx="9001125" cy="11645900"/>
          </a:xfrm>
        </p:spPr>
        <p:txBody>
          <a:bodyPr/>
          <a:lstStyle/>
          <a:p>
            <a:pPr eaLnBrk="1">
              <a:buSzPct val="45000"/>
              <a:buFont typeface="StarSymbol"/>
              <a:buNone/>
            </a:pPr>
            <a:r>
              <a:rPr sz="2600" b="1" dirty="0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  <a:t/>
            </a:r>
            <a:br>
              <a:rPr sz="2600" b="1" dirty="0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</a:br>
            <a:r>
              <a:rPr sz="2600" b="1" dirty="0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  <a:t/>
            </a:r>
            <a:br>
              <a:rPr sz="2600" b="1" dirty="0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</a:br>
            <a:r>
              <a:rPr sz="2600" b="1" dirty="0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  <a:t/>
            </a:r>
            <a:br>
              <a:rPr sz="2600" b="1" dirty="0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</a:br>
            <a:r>
              <a:rPr sz="2600" b="1" dirty="0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  <a:t/>
            </a:r>
            <a:br>
              <a:rPr sz="2600" b="1" dirty="0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</a:br>
            <a:r>
              <a:rPr sz="2600" b="1" dirty="0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  <a:t/>
            </a:r>
            <a:br>
              <a:rPr sz="2600" b="1" dirty="0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</a:br>
            <a:r>
              <a:rPr sz="2600" b="1" dirty="0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  <a:t/>
            </a:r>
            <a:br>
              <a:rPr sz="2600" b="1" dirty="0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</a:br>
            <a:r>
              <a:rPr sz="2600" b="1" dirty="0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  <a:t/>
            </a:r>
            <a:br>
              <a:rPr sz="2600" b="1" dirty="0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</a:br>
            <a:r>
              <a:rPr sz="2600" b="1" dirty="0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  <a:t/>
            </a:r>
            <a:br>
              <a:rPr sz="2600" b="1" dirty="0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</a:br>
            <a:r>
              <a:rPr sz="2600" b="1" dirty="0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  <a:t/>
            </a:r>
            <a:br>
              <a:rPr sz="2600" b="1" dirty="0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</a:br>
            <a:r>
              <a:rPr sz="2600" b="1" dirty="0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  <a:t>                                                                                                                                                                                                             </a:t>
            </a:r>
            <a:r>
              <a:rPr sz="3200" b="1" dirty="0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  <a:t/>
            </a:r>
            <a:br>
              <a:rPr sz="3200" b="1" dirty="0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</a:br>
            <a:r>
              <a:rPr sz="3200" b="1" dirty="0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  <a:t/>
            </a:r>
            <a:br>
              <a:rPr sz="3200" b="1" dirty="0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</a:br>
            <a:r>
              <a:rPr sz="3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</a:rPr>
              <a:t>VITEA</a:t>
            </a:r>
            <a:r>
              <a:rPr sz="3200" b="1" dirty="0" smtClean="0">
                <a:solidFill>
                  <a:srgbClr val="FF3333"/>
                </a:solidFill>
                <a:latin typeface="Arial" pitchFamily="34" charset="0"/>
                <a:ea typeface="Microsoft YaHei" pitchFamily="34" charset="-122"/>
              </a:rPr>
              <a:t/>
            </a:r>
            <a:br>
              <a:rPr sz="3200" b="1" dirty="0" smtClean="0">
                <a:solidFill>
                  <a:srgbClr val="FF3333"/>
                </a:solidFill>
                <a:latin typeface="Arial" pitchFamily="34" charset="0"/>
                <a:ea typeface="Microsoft YaHei" pitchFamily="34" charset="-122"/>
              </a:rPr>
            </a:br>
            <a:r>
              <a:rPr sz="2600" b="1" dirty="0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  <a:t/>
            </a:r>
            <a:br>
              <a:rPr sz="2600" b="1" dirty="0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</a:br>
            <a:r>
              <a:rPr sz="2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</a:rPr>
              <a:t>V</a:t>
            </a:r>
            <a:r>
              <a:rPr sz="26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</a:rPr>
              <a:t>OCATIONAL</a:t>
            </a:r>
            <a:r>
              <a:rPr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  <a:t> </a:t>
            </a:r>
            <a:r>
              <a:rPr sz="2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</a:rPr>
              <a:t>I</a:t>
            </a:r>
            <a:r>
              <a:rPr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  <a:t>TINERARY IN </a:t>
            </a:r>
            <a:r>
              <a:rPr sz="2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</a:rPr>
              <a:t>T</a:t>
            </a:r>
            <a:r>
              <a:rPr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  <a:t>RAINING </a:t>
            </a:r>
            <a:br>
              <a:rPr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</a:br>
            <a:r>
              <a:rPr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  <a:t>                 AND </a:t>
            </a:r>
            <a:r>
              <a:rPr sz="2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</a:rPr>
              <a:t>E</a:t>
            </a:r>
            <a:r>
              <a:rPr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  <a:t>DUCATION IN </a:t>
            </a:r>
            <a:r>
              <a:rPr sz="2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</a:rPr>
              <a:t>A</a:t>
            </a:r>
            <a:r>
              <a:rPr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  <a:t>GRICULTURE                                 </a:t>
            </a:r>
            <a:r>
              <a:rPr sz="2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</a:rPr>
              <a:t>OR </a:t>
            </a:r>
            <a:r>
              <a:rPr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  <a:t>               </a:t>
            </a:r>
            <a:br>
              <a:rPr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</a:br>
            <a:r>
              <a:rPr sz="2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</a:rPr>
              <a:t>VIT</a:t>
            </a:r>
            <a:r>
              <a:rPr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  <a:t>ICULTURE AND </a:t>
            </a:r>
            <a:r>
              <a:rPr sz="2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</a:rPr>
              <a:t>E</a:t>
            </a:r>
            <a:r>
              <a:rPr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  <a:t>DUCATION </a:t>
            </a:r>
            <a:br>
              <a:rPr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</a:br>
            <a:r>
              <a:rPr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  <a:t>FOR </a:t>
            </a:r>
            <a:r>
              <a:rPr sz="2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</a:rPr>
              <a:t>A</a:t>
            </a:r>
            <a:r>
              <a:rPr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  <a:t>LL TYPES OF LEARNERS</a:t>
            </a:r>
            <a:br>
              <a:rPr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</a:br>
            <a:r>
              <a:rPr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  <a:t/>
            </a:r>
            <a:br>
              <a:rPr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</a:br>
            <a:r>
              <a:rPr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  <a:t/>
            </a:r>
            <a:br>
              <a:rPr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</a:br>
            <a:r>
              <a:rPr sz="2600" b="1" dirty="0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  <a:cs typeface="Times New Roman" pitchFamily="18" charset="0"/>
                <a:hlinkClick r:id="rId3"/>
              </a:rPr>
              <a:t>http://www.vitea-vinepruning-erasmus.com/</a:t>
            </a:r>
            <a:r>
              <a:rPr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  <a:t/>
            </a:r>
            <a:br>
              <a:rPr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</a:br>
            <a:r>
              <a:rPr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  <a:t/>
            </a:r>
            <a:br>
              <a:rPr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</a:br>
            <a:r>
              <a:rPr sz="1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</a:rPr>
              <a:t>ERASMUS</a:t>
            </a:r>
            <a:r>
              <a:rPr sz="1200" b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</a:rPr>
              <a:t>+ STRATEGIC PARTNERSHIP FOR VET2015-2017</a:t>
            </a:r>
            <a:r>
              <a:rPr sz="1200" b="1" smtClean="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rPr>
              <a:t>                                                                                </a:t>
            </a:r>
            <a:br>
              <a:rPr sz="1200" b="1" smtClean="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rPr>
            </a:br>
            <a:r>
              <a:rPr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  <a:t/>
            </a:r>
            <a:br>
              <a:rPr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</a:br>
            <a:r>
              <a:rPr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  <a:t/>
            </a:r>
            <a:br>
              <a:rPr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</a:br>
            <a:r>
              <a:rPr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  <a:t/>
            </a:r>
            <a:br>
              <a:rPr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</a:br>
            <a:r>
              <a:rPr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  <a:t> </a:t>
            </a:r>
            <a:r>
              <a:rPr sz="3200" dirty="0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  <a:cs typeface="Times New Roman" pitchFamily="18" charset="0"/>
              </a:rPr>
              <a:t>  </a:t>
            </a:r>
            <a:r>
              <a:rPr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  <a:t/>
            </a:r>
            <a:br>
              <a:rPr sz="26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</a:rPr>
            </a:br>
            <a:r>
              <a:rPr sz="2600" b="1" dirty="0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  <a:t/>
            </a:r>
            <a:br>
              <a:rPr sz="2600" b="1" dirty="0" smtClean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</a:br>
            <a:endParaRPr sz="2600" b="1" dirty="0" smtClean="0">
              <a:solidFill>
                <a:srgbClr val="000000"/>
              </a:solidFill>
              <a:latin typeface="Arial" pitchFamily="34" charset="0"/>
              <a:ea typeface="Microsoft YaHei" pitchFamily="34" charset="-122"/>
            </a:endParaRPr>
          </a:p>
        </p:txBody>
      </p:sp>
      <p:pic>
        <p:nvPicPr>
          <p:cNvPr id="2055" name="3 Imagen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2594" y="136499"/>
            <a:ext cx="19431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5 Imagen"/>
          <p:cNvSpPr>
            <a:spLocks noChangeAspect="1"/>
          </p:cNvSpPr>
          <p:nvPr/>
        </p:nvSpPr>
        <p:spPr bwMode="auto">
          <a:xfrm>
            <a:off x="4319588" y="73025"/>
            <a:ext cx="217170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54500" y="0"/>
            <a:ext cx="21717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69204" y="422251"/>
            <a:ext cx="216693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Marcador de fecha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t>VITEA</a:t>
            </a:r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11267" name="2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t>Strategic Partnership for VET       ERASMUS + 2015-2017 </a:t>
            </a:r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11268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AB0C8B7-46C3-40B6-A0E5-CAD3BF268807}" type="slidenum">
              <a:rPr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11269" name="1 Título"/>
          <p:cNvSpPr txBox="1">
            <a:spLocks noGrp="1"/>
          </p:cNvSpPr>
          <p:nvPr>
            <p:ph type="title" idx="4294967295"/>
          </p:nvPr>
        </p:nvSpPr>
        <p:spPr>
          <a:xfrm>
            <a:off x="504825" y="-1295400"/>
            <a:ext cx="9070975" cy="1262062"/>
          </a:xfrm>
        </p:spPr>
        <p:txBody>
          <a:bodyPr/>
          <a:lstStyle/>
          <a:p>
            <a:pPr eaLnBrk="1">
              <a:buSzPct val="45000"/>
              <a:buFont typeface="StarSymbol"/>
              <a:buChar char="●"/>
            </a:pPr>
            <a:endParaRPr smtClean="0">
              <a:solidFill>
                <a:srgbClr val="000000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4294967295"/>
          </p:nvPr>
        </p:nvSpPr>
        <p:spPr>
          <a:xfrm>
            <a:off x="2448024" y="205960"/>
            <a:ext cx="4680520" cy="1115541"/>
          </a:xfrm>
          <a:extLst/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algn="ctr" eaLnBrk="1" fontAlgn="auto">
              <a:buFont typeface="StarSymbol"/>
              <a:buNone/>
              <a:defRPr/>
            </a:pPr>
            <a:r>
              <a:rPr sz="2800" b="1" dirty="0" smtClean="0">
                <a:solidFill>
                  <a:schemeClr val="accent2">
                    <a:lumMod val="75000"/>
                  </a:schemeClr>
                </a:solidFill>
              </a:rPr>
              <a:t>SLOVENIA</a:t>
            </a:r>
          </a:p>
          <a:p>
            <a:pPr algn="ctr" eaLnBrk="1" fontAlgn="auto">
              <a:buFont typeface="StarSymbol"/>
              <a:buNone/>
              <a:defRPr/>
            </a:pPr>
            <a:r>
              <a:rPr sz="2400" b="1" dirty="0" smtClean="0">
                <a:solidFill>
                  <a:srgbClr val="007826"/>
                </a:solidFill>
              </a:rPr>
              <a:t>ECVET TRAINING</a:t>
            </a:r>
          </a:p>
          <a:p>
            <a:pPr eaLnBrk="1" fontAlgn="auto">
              <a:buFont typeface="StarSymbol"/>
              <a:buNone/>
              <a:defRPr/>
            </a:pPr>
            <a:endParaRPr dirty="0" smtClean="0">
              <a:solidFill>
                <a:sysClr val="windowText" lastClr="000000"/>
              </a:solidFill>
            </a:endParaRPr>
          </a:p>
          <a:p>
            <a:pPr eaLnBrk="1" fontAlgn="auto">
              <a:defRPr/>
            </a:pPr>
            <a:endParaRPr dirty="0" smtClean="0">
              <a:solidFill>
                <a:sysClr val="windowText" lastClr="000000"/>
              </a:solidFill>
            </a:endParaRPr>
          </a:p>
          <a:p>
            <a:pPr eaLnBrk="1" fontAlgn="auto">
              <a:defRPr/>
            </a:pPr>
            <a:endParaRPr dirty="0" smtClean="0">
              <a:solidFill>
                <a:sysClr val="windowText" lastClr="000000"/>
              </a:solidFill>
            </a:endParaRPr>
          </a:p>
          <a:p>
            <a:pPr eaLnBrk="1" fontAlgn="auto">
              <a:defRPr/>
            </a:pPr>
            <a:endParaRPr dirty="0" smtClean="0">
              <a:solidFill>
                <a:sysClr val="windowText" lastClr="000000"/>
              </a:solidFill>
            </a:endParaRPr>
          </a:p>
          <a:p>
            <a:pPr eaLnBrk="1" fontAlgn="auto">
              <a:defRPr/>
            </a:pPr>
            <a:endParaRPr dirty="0" smtClean="0">
              <a:solidFill>
                <a:sysClr val="windowText" lastClr="000000"/>
              </a:solidFill>
            </a:endParaRPr>
          </a:p>
          <a:p>
            <a:pPr eaLnBrk="1" fontAlgn="auto">
              <a:defRPr/>
            </a:pPr>
            <a:endParaRPr sz="2400" b="1" dirty="0" smtClean="0">
              <a:solidFill>
                <a:srgbClr val="009933"/>
              </a:solidFill>
            </a:endParaRPr>
          </a:p>
          <a:p>
            <a:pPr eaLnBrk="1" fontAlgn="auto">
              <a:buNone/>
              <a:defRPr/>
            </a:pPr>
            <a:endParaRPr sz="2400" b="1" dirty="0" smtClean="0">
              <a:solidFill>
                <a:sysClr val="windowText" lastClr="000000"/>
              </a:solidFill>
            </a:endParaRPr>
          </a:p>
          <a:p>
            <a:pPr lvl="8" eaLnBrk="1" fontAlgn="auto">
              <a:buFont typeface="StarSymbol"/>
              <a:buNone/>
              <a:defRPr/>
            </a:pPr>
            <a:r>
              <a:rPr sz="2400" b="1" dirty="0" smtClean="0">
                <a:solidFill>
                  <a:srgbClr val="009900"/>
                </a:solidFill>
              </a:rPr>
              <a:t>    </a:t>
            </a:r>
            <a:r>
              <a:rPr b="1" dirty="0" smtClean="0">
                <a:solidFill>
                  <a:srgbClr val="009900"/>
                </a:solidFill>
              </a:rPr>
              <a:t>           </a:t>
            </a:r>
            <a:endParaRPr b="1" dirty="0" smtClean="0">
              <a:solidFill>
                <a:srgbClr val="0000FF"/>
              </a:solidFill>
            </a:endParaRPr>
          </a:p>
          <a:p>
            <a:pPr eaLnBrk="1" fontAlgn="auto">
              <a:defRPr/>
            </a:pPr>
            <a:endParaRPr dirty="0" smtClean="0">
              <a:solidFill>
                <a:srgbClr val="6666FF"/>
              </a:solidFill>
            </a:endParaRPr>
          </a:p>
        </p:txBody>
      </p:sp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0"/>
            <a:ext cx="161131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54890" y="422251"/>
            <a:ext cx="216693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CuadroTexto"/>
          <p:cNvSpPr txBox="1"/>
          <p:nvPr/>
        </p:nvSpPr>
        <p:spPr>
          <a:xfrm>
            <a:off x="1273969" y="5652045"/>
            <a:ext cx="2974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006C31"/>
                </a:solidFill>
              </a:rPr>
              <a:t>WORKING ON ECVET</a:t>
            </a:r>
            <a:endParaRPr lang="es-ES" dirty="0">
              <a:solidFill>
                <a:srgbClr val="006C3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688384" y="5652045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8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TASTING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WINES  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lvl="8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IN  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HISTORIC WINE SCHOOL CELLAR</a:t>
            </a:r>
            <a:endParaRPr lang="es-E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fecha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t>VITEA</a:t>
            </a:r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12291" name="2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t>Strategic Partnership for VET       ERASMUS + 2015-2017 </a:t>
            </a:r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04923B-829C-4796-934E-68C7B4B1088A}" type="slidenum">
              <a:rPr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12293" name="1 Título"/>
          <p:cNvSpPr txBox="1">
            <a:spLocks noGrp="1"/>
          </p:cNvSpPr>
          <p:nvPr>
            <p:ph type="title" idx="4294967295"/>
          </p:nvPr>
        </p:nvSpPr>
        <p:spPr>
          <a:xfrm>
            <a:off x="503238" y="-1406525"/>
            <a:ext cx="9072562" cy="1262062"/>
          </a:xfrm>
        </p:spPr>
        <p:txBody>
          <a:bodyPr/>
          <a:lstStyle/>
          <a:p>
            <a:pPr eaLnBrk="1">
              <a:buSzPct val="45000"/>
              <a:buFont typeface="StarSymbol"/>
              <a:buChar char="●"/>
            </a:pPr>
            <a:endParaRPr smtClean="0">
              <a:solidFill>
                <a:srgbClr val="000000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4294967295"/>
          </p:nvPr>
        </p:nvSpPr>
        <p:spPr>
          <a:xfrm>
            <a:off x="1559935" y="149897"/>
            <a:ext cx="5904656" cy="1278399"/>
          </a:xfrm>
          <a:extLst/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algn="ctr" eaLnBrk="1" fontAlgn="auto">
              <a:buFont typeface="StarSymbol"/>
              <a:buNone/>
              <a:defRPr/>
            </a:pPr>
            <a:r>
              <a:rPr b="1" dirty="0" smtClean="0">
                <a:solidFill>
                  <a:schemeClr val="accent2">
                    <a:lumMod val="75000"/>
                  </a:schemeClr>
                </a:solidFill>
              </a:rPr>
              <a:t>KREMS</a:t>
            </a:r>
          </a:p>
          <a:p>
            <a:pPr algn="ctr" eaLnBrk="1" fontAlgn="auto">
              <a:buFont typeface="StarSymbol"/>
              <a:buNone/>
              <a:defRPr/>
            </a:pPr>
            <a:r>
              <a:rPr sz="2600" b="1" smtClean="0">
                <a:solidFill>
                  <a:srgbClr val="009933"/>
                </a:solidFill>
              </a:rPr>
              <a:t> </a:t>
            </a:r>
            <a:r>
              <a:rPr sz="2400" b="1" smtClean="0">
                <a:solidFill>
                  <a:srgbClr val="006C31"/>
                </a:solidFill>
              </a:rPr>
              <a:t>PRACTICAL EVALUATION</a:t>
            </a:r>
            <a:endParaRPr sz="2400" b="1" dirty="0" smtClean="0">
              <a:solidFill>
                <a:srgbClr val="006C31"/>
              </a:solidFill>
            </a:endParaRPr>
          </a:p>
          <a:p>
            <a:pPr eaLnBrk="1" fontAlgn="auto">
              <a:buFont typeface="StarSymbol"/>
              <a:buNone/>
              <a:defRPr/>
            </a:pPr>
            <a:endParaRPr sz="2000" dirty="0" smtClean="0">
              <a:solidFill>
                <a:srgbClr val="007826"/>
              </a:solidFill>
            </a:endParaRPr>
          </a:p>
          <a:p>
            <a:pPr eaLnBrk="1" fontAlgn="auto">
              <a:buFont typeface="StarSymbol"/>
              <a:buNone/>
              <a:defRPr/>
            </a:pPr>
            <a:r>
              <a:rPr sz="2000" b="1" dirty="0" smtClean="0">
                <a:solidFill>
                  <a:srgbClr val="007826"/>
                </a:solidFill>
              </a:rPr>
              <a:t>   </a:t>
            </a:r>
          </a:p>
          <a:p>
            <a:pPr eaLnBrk="1" fontAlgn="auto">
              <a:buFont typeface="StarSymbol"/>
              <a:buNone/>
              <a:defRPr/>
            </a:pPr>
            <a:endParaRPr dirty="0" smtClean="0">
              <a:solidFill>
                <a:sysClr val="windowText" lastClr="000000"/>
              </a:solidFill>
            </a:endParaRPr>
          </a:p>
          <a:p>
            <a:pPr lvl="8" eaLnBrk="1" fontAlgn="auto">
              <a:buFont typeface="StarSymbol"/>
              <a:buNone/>
              <a:defRPr/>
            </a:pPr>
            <a:r>
              <a:rPr dirty="0" smtClean="0">
                <a:solidFill>
                  <a:sysClr val="windowText" lastClr="000000"/>
                </a:solidFill>
              </a:rPr>
              <a:t>   </a:t>
            </a:r>
          </a:p>
          <a:p>
            <a:pPr eaLnBrk="1" fontAlgn="auto">
              <a:buFont typeface="StarSymbol"/>
              <a:buNone/>
              <a:defRPr/>
            </a:pPr>
            <a:endParaRPr lang="en-US" b="1" dirty="0" smtClean="0">
              <a:solidFill>
                <a:srgbClr val="007826"/>
              </a:solidFill>
            </a:endParaRPr>
          </a:p>
          <a:p>
            <a:pPr eaLnBrk="1" fontAlgn="auto">
              <a:buFont typeface="StarSymbol"/>
              <a:buNone/>
              <a:defRPr/>
            </a:pPr>
            <a:endParaRPr lang="en-US" b="1" dirty="0">
              <a:solidFill>
                <a:srgbClr val="007826"/>
              </a:solidFill>
            </a:endParaRPr>
          </a:p>
          <a:p>
            <a:pPr eaLnBrk="1" fontAlgn="auto">
              <a:spcAft>
                <a:spcPts val="0"/>
              </a:spcAft>
              <a:buFont typeface="StarSymbol"/>
              <a:buNone/>
              <a:defRPr/>
            </a:pPr>
            <a:r>
              <a:rPr lang="en-US" sz="2000" b="1" dirty="0" smtClean="0">
                <a:solidFill>
                  <a:srgbClr val="007826"/>
                </a:solidFill>
              </a:rPr>
              <a:t>                                                                      </a:t>
            </a:r>
            <a:endParaRPr sz="2000" dirty="0" smtClean="0">
              <a:solidFill>
                <a:sysClr val="windowText" lastClr="000000"/>
              </a:solidFill>
            </a:endParaRPr>
          </a:p>
        </p:txBody>
      </p:sp>
      <p:pic>
        <p:nvPicPr>
          <p:cNvPr id="12299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136525"/>
            <a:ext cx="161131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54890" y="422251"/>
            <a:ext cx="216693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CuadroTexto"/>
          <p:cNvSpPr txBox="1"/>
          <p:nvPr/>
        </p:nvSpPr>
        <p:spPr>
          <a:xfrm>
            <a:off x="754031" y="5221738"/>
            <a:ext cx="4143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>
              <a:spcAft>
                <a:spcPts val="0"/>
              </a:spcAft>
              <a:buFont typeface="StarSymbol"/>
              <a:buNone/>
              <a:defRPr/>
            </a:pPr>
            <a:r>
              <a:rPr lang="en-US" b="1" dirty="0">
                <a:solidFill>
                  <a:srgbClr val="006C31"/>
                </a:solidFill>
                <a:latin typeface="Arial" panose="020B0604020202020204" pitchFamily="34" charset="0"/>
              </a:rPr>
              <a:t>THIERRY, PABLO AND LUIS                                                                         HARMONIZETHEIR ASSESSMENT</a:t>
            </a:r>
            <a:endParaRPr lang="es-ES" dirty="0">
              <a:solidFill>
                <a:srgbClr val="006C31"/>
              </a:solidFill>
              <a:latin typeface="Arial" panose="020B060402020202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328344" y="5149730"/>
            <a:ext cx="4290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8" hangingPunct="0"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" pitchFamily="18"/>
                <a:ea typeface="Microsoft YaHei" pitchFamily="2"/>
                <a:cs typeface="Mangal" pitchFamily="2"/>
              </a:rPr>
              <a:t>JOSIANE ASSESSES PRUNING </a:t>
            </a:r>
          </a:p>
          <a:p>
            <a:pPr marL="0" lvl="8" hangingPunct="0"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" pitchFamily="18"/>
                <a:ea typeface="Microsoft YaHei" pitchFamily="2"/>
                <a:cs typeface="Mangal" pitchFamily="2"/>
              </a:rPr>
              <a:t>OF A HUNGARIAN LEARNER</a:t>
            </a:r>
            <a:endParaRPr lang="es-ES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fecha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t>VITEA</a:t>
            </a:r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12291" name="2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t>Strategic Partnership for VET       ERASMUS + 2015-2017 </a:t>
            </a:r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04923B-829C-4796-934E-68C7B4B1088A}" type="slidenum">
              <a:rPr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12293" name="1 Título"/>
          <p:cNvSpPr txBox="1">
            <a:spLocks noGrp="1"/>
          </p:cNvSpPr>
          <p:nvPr>
            <p:ph type="title" idx="4294967295"/>
          </p:nvPr>
        </p:nvSpPr>
        <p:spPr>
          <a:xfrm>
            <a:off x="503238" y="-1406525"/>
            <a:ext cx="9072562" cy="1262062"/>
          </a:xfrm>
        </p:spPr>
        <p:txBody>
          <a:bodyPr/>
          <a:lstStyle/>
          <a:p>
            <a:pPr eaLnBrk="1">
              <a:buSzPct val="45000"/>
              <a:buFont typeface="StarSymbol"/>
              <a:buChar char="●"/>
            </a:pPr>
            <a:endParaRPr smtClean="0">
              <a:solidFill>
                <a:srgbClr val="000000"/>
              </a:solidFill>
              <a:latin typeface="Arial" pitchFamily="34" charset="0"/>
              <a:ea typeface="Microsoft YaHei" pitchFamily="34" charset="-122"/>
            </a:endParaRPr>
          </a:p>
        </p:txBody>
      </p:sp>
      <p:pic>
        <p:nvPicPr>
          <p:cNvPr id="12299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136525"/>
            <a:ext cx="161131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54890" y="422251"/>
            <a:ext cx="216693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2087984" y="1373956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     LEARNERS 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ASSESSED IN KREMS</a:t>
            </a:r>
            <a:endParaRPr lang="es-E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1799952" y="5304779"/>
            <a:ext cx="6552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JOHANN, JULIEN, MICKAEL AND  CHRISTOPHE                 PRESENT THEIR  VITEA CERTIFICATE</a:t>
            </a:r>
            <a:r>
              <a:rPr lang="es-ES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</a:t>
            </a:r>
            <a:endParaRPr lang="es-ES" b="1" dirty="0">
              <a:solidFill>
                <a:srgbClr val="006C31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68957813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VITEA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Strategic Partnership for VET       ERASMUS + 2015-2017 </a:t>
            </a:r>
            <a:endParaRPr lang="nb-NO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8D4ED2-0AC8-4C94-AC09-A3B2D0C047C3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254230" y="565127"/>
            <a:ext cx="533524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SANTIAGO DE COMPOSTELA</a:t>
            </a:r>
          </a:p>
          <a:p>
            <a:pPr algn="ctr"/>
            <a:endParaRPr lang="fr-FR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fr-FR" sz="2400" b="1" dirty="0" smtClean="0">
                <a:solidFill>
                  <a:srgbClr val="005828"/>
                </a:solidFill>
                <a:latin typeface="Arial" pitchFamily="34" charset="0"/>
              </a:rPr>
              <a:t>FINAL MEETING</a:t>
            </a:r>
          </a:p>
          <a:p>
            <a:pPr algn="ctr"/>
            <a:endParaRPr lang="fr-FR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3040048" y="5922977"/>
            <a:ext cx="43086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IN THE GALICIAN VINEYARD OF RIO MINHO</a:t>
            </a:r>
          </a:p>
          <a:p>
            <a:pPr algn="ctr"/>
            <a:r>
              <a:rPr lang="en-US" b="1" dirty="0" smtClean="0">
                <a:solidFill>
                  <a:srgbClr val="005828"/>
                </a:solidFill>
              </a:rPr>
              <a:t>AFTER EFFORT, VINEYARD VISITS</a:t>
            </a:r>
            <a:endParaRPr lang="fr-FR" b="1" dirty="0">
              <a:solidFill>
                <a:srgbClr val="005828"/>
              </a:solidFill>
            </a:endParaRP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Marcador de fecha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t>VITEA</a:t>
            </a:r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13315" name="2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t>Strategic Partnership for VET       ERASMUS + 2015-2017 </a:t>
            </a:r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EDD7A31-317F-4BDE-AA33-3F2415320BFD}" type="slidenum">
              <a:rPr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13317" name="1 Título"/>
          <p:cNvSpPr txBox="1">
            <a:spLocks noGrp="1"/>
          </p:cNvSpPr>
          <p:nvPr>
            <p:ph type="title" idx="4294967295"/>
          </p:nvPr>
        </p:nvSpPr>
        <p:spPr>
          <a:xfrm>
            <a:off x="569913" y="-1108075"/>
            <a:ext cx="9072562" cy="625475"/>
          </a:xfrm>
        </p:spPr>
        <p:txBody>
          <a:bodyPr/>
          <a:lstStyle/>
          <a:p>
            <a:pPr eaLnBrk="1">
              <a:buSzPct val="45000"/>
              <a:buFont typeface="StarSymbol"/>
              <a:buChar char="●"/>
            </a:pPr>
            <a:endParaRPr smtClean="0">
              <a:solidFill>
                <a:srgbClr val="000000"/>
              </a:solidFill>
              <a:latin typeface="Arial" pitchFamily="34" charset="0"/>
              <a:ea typeface="Microsoft YaHei" pitchFamily="34" charset="-122"/>
            </a:endParaRPr>
          </a:p>
        </p:txBody>
      </p:sp>
      <p:pic>
        <p:nvPicPr>
          <p:cNvPr id="13321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136525"/>
            <a:ext cx="161131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54890" y="422251"/>
            <a:ext cx="216693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CuadroTexto"/>
          <p:cNvSpPr txBox="1"/>
          <p:nvPr/>
        </p:nvSpPr>
        <p:spPr>
          <a:xfrm>
            <a:off x="3719543" y="377458"/>
            <a:ext cx="2016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s-ES" sz="2800" b="1" dirty="0">
                <a:solidFill>
                  <a:srgbClr val="C00000"/>
                </a:solidFill>
                <a:latin typeface="Arial" panose="020B0604020202020204" pitchFamily="34" charset="0"/>
              </a:rPr>
              <a:t>VITEA 2</a:t>
            </a:r>
            <a:endParaRPr lang="es-ES" sz="2800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endParaRPr lang="es-ES" sz="2800" dirty="0">
              <a:latin typeface="Arial" panose="020B0604020202020204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223888" y="2699717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1" algn="ctr"/>
            <a:r>
              <a:rPr lang="en-US" sz="4000" b="1" dirty="0">
                <a:solidFill>
                  <a:srgbClr val="990000"/>
                </a:solidFill>
                <a:latin typeface="Calibri"/>
              </a:rPr>
              <a:t>Thank you for your attention</a:t>
            </a:r>
            <a:endParaRPr lang="es-ES" sz="4000" dirty="0">
              <a:solidFill>
                <a:srgbClr val="FFFFFF"/>
              </a:solidFill>
              <a:latin typeface="Mangal"/>
            </a:endParaRP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60592" y="4859957"/>
            <a:ext cx="161131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824" y="5440011"/>
            <a:ext cx="216693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1238102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Marcador de fecha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t>VITEA</a:t>
            </a:r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3075" name="2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dirty="0"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t>Strategic Partnership for VET       ERASMUS + 2015-2017 </a:t>
            </a:r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3076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F72C7CF-0DCF-4C78-8843-2BF31DF1E199}" type="slidenum">
              <a:rPr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3077" name="1 Título"/>
          <p:cNvSpPr txBox="1">
            <a:spLocks noGrp="1"/>
          </p:cNvSpPr>
          <p:nvPr>
            <p:ph type="title" idx="4294967295"/>
          </p:nvPr>
        </p:nvSpPr>
        <p:spPr>
          <a:xfrm>
            <a:off x="215776" y="-73125"/>
            <a:ext cx="9072563" cy="781128"/>
          </a:xfrm>
        </p:spPr>
        <p:txBody>
          <a:bodyPr/>
          <a:lstStyle/>
          <a:p>
            <a:pPr eaLnBrk="1">
              <a:buSzPct val="45000"/>
              <a:buFont typeface="StarSymbol"/>
              <a:buNone/>
            </a:pPr>
            <a:r>
              <a:rPr sz="2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</a:rPr>
              <a:t>11 PARTNERS </a:t>
            </a:r>
            <a:r>
              <a:rPr sz="3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</a:rPr>
              <a:t>    </a:t>
            </a:r>
            <a:r>
              <a:rPr sz="2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</a:rPr>
              <a:t>7 PAYS</a:t>
            </a:r>
          </a:p>
        </p:txBody>
      </p:sp>
      <p:pic>
        <p:nvPicPr>
          <p:cNvPr id="3079" name="3 Imagen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9363" y="1706563"/>
            <a:ext cx="4892675" cy="426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4 CuadroTexto"/>
          <p:cNvSpPr txBox="1">
            <a:spLocks noChangeArrowheads="1"/>
          </p:cNvSpPr>
          <p:nvPr/>
        </p:nvSpPr>
        <p:spPr bwMode="auto">
          <a:xfrm>
            <a:off x="0" y="1993887"/>
            <a:ext cx="2611420" cy="11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431800" indent="-323850" hangingPunct="0">
              <a:spcAft>
                <a:spcPts val="1413"/>
              </a:spcAft>
              <a:buSzPct val="45000"/>
              <a:buFont typeface="StarSymbol"/>
              <a:buNone/>
            </a:pPr>
            <a:r>
              <a:rPr lang="fr-FR" b="1" dirty="0">
                <a:solidFill>
                  <a:srgbClr val="005828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EPLEFPA </a:t>
            </a:r>
            <a:r>
              <a:rPr lang="fr-FR" b="1" dirty="0" smtClean="0">
                <a:solidFill>
                  <a:srgbClr val="005828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PERIGORD    	  FR</a:t>
            </a:r>
            <a:endParaRPr lang="fr-FR" b="1" dirty="0">
              <a:solidFill>
                <a:srgbClr val="005828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  <a:p>
            <a:pPr marL="431800" indent="-323850" hangingPunct="0">
              <a:spcAft>
                <a:spcPts val="1413"/>
              </a:spcAft>
              <a:buSzPct val="45000"/>
              <a:buFont typeface="StarSymbol"/>
              <a:buNone/>
            </a:pPr>
            <a:endParaRPr lang="fr-FR" b="1" dirty="0">
              <a:latin typeface="Arial" pitchFamily="34" charset="0"/>
              <a:ea typeface="Microsoft YaHei" pitchFamily="34" charset="-122"/>
              <a:cs typeface="Mangal" pitchFamily="18" charset="0"/>
            </a:endParaRPr>
          </a:p>
          <a:p>
            <a:pPr marL="431800" indent="-323850" hangingPunct="0">
              <a:spcAft>
                <a:spcPts val="1413"/>
              </a:spcAft>
              <a:buSzPct val="45000"/>
              <a:buFont typeface="StarSymbol"/>
              <a:buNone/>
            </a:pPr>
            <a:r>
              <a:rPr lang="fr-FR" b="1" dirty="0">
                <a:latin typeface="Arial" pitchFamily="34" charset="0"/>
                <a:ea typeface="Microsoft YaHei" pitchFamily="34" charset="-122"/>
                <a:cs typeface="Mangal" pitchFamily="18" charset="0"/>
              </a:rPr>
              <a:t> </a:t>
            </a:r>
          </a:p>
          <a:p>
            <a:pPr marL="431800" indent="-323850" hangingPunct="0">
              <a:spcAft>
                <a:spcPts val="1413"/>
              </a:spcAft>
              <a:buSzPct val="45000"/>
              <a:buFont typeface="StarSymbol"/>
              <a:buNone/>
            </a:pPr>
            <a:r>
              <a:rPr lang="fr-FR" b="1" dirty="0">
                <a:latin typeface="Arial" pitchFamily="34" charset="0"/>
                <a:ea typeface="Microsoft YaHei" pitchFamily="34" charset="-122"/>
                <a:cs typeface="Mangal" pitchFamily="18" charset="0"/>
              </a:rPr>
              <a:t/>
            </a:r>
            <a:br>
              <a:rPr lang="fr-FR" b="1" dirty="0">
                <a:latin typeface="Arial" pitchFamily="34" charset="0"/>
                <a:ea typeface="Microsoft YaHei" pitchFamily="34" charset="-122"/>
                <a:cs typeface="Mangal" pitchFamily="18" charset="0"/>
              </a:rPr>
            </a:br>
            <a:endParaRPr lang="fr-FR" b="1" dirty="0">
              <a:latin typeface="Arial" pitchFamily="34" charset="0"/>
              <a:ea typeface="Microsoft YaHei" pitchFamily="34" charset="-122"/>
              <a:cs typeface="Mangal" pitchFamily="18" charset="0"/>
            </a:endParaRPr>
          </a:p>
        </p:txBody>
      </p:sp>
      <p:sp>
        <p:nvSpPr>
          <p:cNvPr id="3081" name="5 CuadroTexto"/>
          <p:cNvSpPr txBox="1">
            <a:spLocks noChangeArrowheads="1"/>
          </p:cNvSpPr>
          <p:nvPr/>
        </p:nvSpPr>
        <p:spPr bwMode="auto">
          <a:xfrm>
            <a:off x="72925" y="3240088"/>
            <a:ext cx="2467057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431800" indent="-323850" algn="ctr" hangingPunct="0">
              <a:spcAft>
                <a:spcPts val="1413"/>
              </a:spcAft>
              <a:buSzPct val="45000"/>
              <a:buFont typeface="StarSymbol"/>
              <a:buNone/>
            </a:pPr>
            <a:r>
              <a:rPr lang="fr-FR" b="1" dirty="0">
                <a:solidFill>
                  <a:srgbClr val="FF0000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BANTON ET </a:t>
            </a:r>
            <a:r>
              <a:rPr lang="fr-FR" b="1" dirty="0" smtClean="0">
                <a:solidFill>
                  <a:srgbClr val="FF0000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LAURET   </a:t>
            </a:r>
            <a:r>
              <a:rPr lang="fr-FR" b="1" dirty="0">
                <a:solidFill>
                  <a:srgbClr val="FF0000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FR</a:t>
            </a:r>
          </a:p>
        </p:txBody>
      </p:sp>
      <p:sp>
        <p:nvSpPr>
          <p:cNvPr id="3082" name="6 CuadroTexto"/>
          <p:cNvSpPr txBox="1">
            <a:spLocks noChangeArrowheads="1"/>
          </p:cNvSpPr>
          <p:nvPr/>
        </p:nvSpPr>
        <p:spPr bwMode="auto">
          <a:xfrm>
            <a:off x="-246100" y="4351341"/>
            <a:ext cx="301907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431800" indent="-323850" algn="ctr" hangingPunct="0">
              <a:spcAft>
                <a:spcPts val="1413"/>
              </a:spcAft>
              <a:buSzPct val="45000"/>
              <a:buFont typeface="StarSymbol"/>
              <a:buNone/>
            </a:pPr>
            <a:r>
              <a:rPr lang="en-US" b="1" dirty="0" smtClean="0">
                <a:solidFill>
                  <a:srgbClr val="0000FF"/>
                </a:solidFill>
                <a:latin typeface="Mangal"/>
              </a:rPr>
              <a:t>XUNTA DE GALICIA</a:t>
            </a:r>
          </a:p>
          <a:p>
            <a:pPr marL="431800" indent="-323850" algn="ctr" hangingPunct="0">
              <a:spcAft>
                <a:spcPts val="1413"/>
              </a:spcAft>
              <a:buSzPct val="45000"/>
              <a:buFont typeface="StarSymbol"/>
              <a:buNone/>
            </a:pPr>
            <a:endParaRPr lang="en-US" b="1" dirty="0" smtClean="0">
              <a:solidFill>
                <a:srgbClr val="0000FF"/>
              </a:solidFill>
              <a:latin typeface="Mangal"/>
            </a:endParaRPr>
          </a:p>
          <a:p>
            <a:pPr marL="431800" indent="-323850" algn="ctr" hangingPunct="0">
              <a:spcAft>
                <a:spcPts val="1413"/>
              </a:spcAft>
              <a:buSzPct val="45000"/>
              <a:buFont typeface="StarSymbol"/>
              <a:buNone/>
            </a:pPr>
            <a:r>
              <a:rPr lang="fr-FR" b="1" dirty="0" smtClean="0">
                <a:solidFill>
                  <a:srgbClr val="6666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    </a:t>
            </a:r>
            <a:endParaRPr lang="en-US" b="1" dirty="0" smtClean="0">
              <a:solidFill>
                <a:srgbClr val="0000FF"/>
              </a:solidFill>
              <a:latin typeface="Mangal"/>
            </a:endParaRPr>
          </a:p>
        </p:txBody>
      </p:sp>
      <p:sp>
        <p:nvSpPr>
          <p:cNvPr id="3083" name="7 CuadroTexto"/>
          <p:cNvSpPr txBox="1">
            <a:spLocks noChangeArrowheads="1"/>
          </p:cNvSpPr>
          <p:nvPr/>
        </p:nvSpPr>
        <p:spPr bwMode="auto">
          <a:xfrm>
            <a:off x="73124" y="5135563"/>
            <a:ext cx="237490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431800" indent="-323850" algn="ctr" hangingPunct="0">
              <a:spcAft>
                <a:spcPts val="1413"/>
              </a:spcAft>
              <a:buSzPct val="45000"/>
              <a:buFont typeface="StarSymbol"/>
              <a:buNone/>
            </a:pPr>
            <a:r>
              <a:rPr lang="fr-FR" b="1" dirty="0">
                <a:solidFill>
                  <a:srgbClr val="005828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CIFP A </a:t>
            </a:r>
            <a:r>
              <a:rPr lang="fr-FR" b="1" dirty="0" smtClean="0">
                <a:solidFill>
                  <a:srgbClr val="005828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GRANXA   SP</a:t>
            </a:r>
            <a:endParaRPr lang="fr-FR" b="1" dirty="0">
              <a:solidFill>
                <a:srgbClr val="005828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</p:txBody>
      </p:sp>
      <p:sp>
        <p:nvSpPr>
          <p:cNvPr id="3084" name="8 CuadroTexto"/>
          <p:cNvSpPr txBox="1">
            <a:spLocks noChangeArrowheads="1"/>
          </p:cNvSpPr>
          <p:nvPr/>
        </p:nvSpPr>
        <p:spPr bwMode="auto">
          <a:xfrm>
            <a:off x="72677" y="5796061"/>
            <a:ext cx="2519363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431800" indent="-323850" algn="ctr" hangingPunct="0">
              <a:spcAft>
                <a:spcPts val="1413"/>
              </a:spcAft>
              <a:buSzPct val="45000"/>
              <a:buFont typeface="StarSymbol"/>
              <a:buNone/>
            </a:pPr>
            <a:r>
              <a:rPr lang="fr-FR" b="1" dirty="0">
                <a:solidFill>
                  <a:srgbClr val="005828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EPA </a:t>
            </a:r>
            <a:r>
              <a:rPr lang="fr-FR" b="1" dirty="0" smtClean="0">
                <a:solidFill>
                  <a:srgbClr val="005828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MIRANDELA    </a:t>
            </a:r>
            <a:r>
              <a:rPr lang="fr-FR" b="1" dirty="0">
                <a:solidFill>
                  <a:srgbClr val="005828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PT</a:t>
            </a:r>
          </a:p>
        </p:txBody>
      </p:sp>
      <p:sp>
        <p:nvSpPr>
          <p:cNvPr id="3085" name="9 CuadroTexto"/>
          <p:cNvSpPr txBox="1">
            <a:spLocks noChangeArrowheads="1"/>
          </p:cNvSpPr>
          <p:nvPr/>
        </p:nvSpPr>
        <p:spPr bwMode="auto">
          <a:xfrm>
            <a:off x="2182792" y="6208729"/>
            <a:ext cx="2741612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431800" indent="-323850" algn="ctr" hangingPunct="0">
              <a:spcAft>
                <a:spcPts val="1413"/>
              </a:spcAft>
              <a:buSzPct val="45000"/>
              <a:buFont typeface="StarSymbol"/>
              <a:buNone/>
            </a:pPr>
            <a:r>
              <a:rPr lang="fr-FR" b="1" dirty="0">
                <a:solidFill>
                  <a:srgbClr val="005828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ISSS </a:t>
            </a:r>
            <a:r>
              <a:rPr lang="fr-FR" b="1" dirty="0" smtClean="0">
                <a:solidFill>
                  <a:srgbClr val="005828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CONEGLIANO     IT   </a:t>
            </a:r>
          </a:p>
          <a:p>
            <a:pPr marL="431800" indent="-323850" algn="ctr" hangingPunct="0">
              <a:spcAft>
                <a:spcPts val="1413"/>
              </a:spcAft>
              <a:buSzPct val="45000"/>
              <a:buFont typeface="StarSymbol"/>
              <a:buNone/>
            </a:pPr>
            <a:endParaRPr lang="fr-FR" b="1" dirty="0">
              <a:solidFill>
                <a:srgbClr val="005828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</p:txBody>
      </p:sp>
      <p:sp>
        <p:nvSpPr>
          <p:cNvPr id="3086" name="10 CuadroTexto"/>
          <p:cNvSpPr txBox="1">
            <a:spLocks noChangeArrowheads="1"/>
          </p:cNvSpPr>
          <p:nvPr/>
        </p:nvSpPr>
        <p:spPr bwMode="auto">
          <a:xfrm>
            <a:off x="5316538" y="6191250"/>
            <a:ext cx="4043362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431800" indent="-323850" algn="ctr" hangingPunct="0">
              <a:spcAft>
                <a:spcPts val="1413"/>
              </a:spcAft>
              <a:buSzPct val="45000"/>
              <a:buFont typeface="StarSymbol"/>
              <a:buNone/>
            </a:pPr>
            <a:r>
              <a:rPr lang="fr-FR" b="1" dirty="0">
                <a:solidFill>
                  <a:srgbClr val="FF0000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PROGETTO </a:t>
            </a:r>
            <a:r>
              <a:rPr lang="fr-FR" b="1" dirty="0" smtClean="0">
                <a:solidFill>
                  <a:srgbClr val="FF0000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AGRICOLTURA SIENA       IT</a:t>
            </a:r>
            <a:endParaRPr lang="fr-FR" b="1" dirty="0">
              <a:solidFill>
                <a:srgbClr val="FF0000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</p:txBody>
      </p:sp>
      <p:sp>
        <p:nvSpPr>
          <p:cNvPr id="3087" name="11 CuadroTexto"/>
          <p:cNvSpPr txBox="1">
            <a:spLocks noChangeArrowheads="1"/>
          </p:cNvSpPr>
          <p:nvPr/>
        </p:nvSpPr>
        <p:spPr bwMode="auto">
          <a:xfrm>
            <a:off x="7531100" y="5543550"/>
            <a:ext cx="2405063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431800" indent="-323850" algn="ctr" hangingPunct="0">
              <a:spcAft>
                <a:spcPts val="1413"/>
              </a:spcAft>
              <a:buSzPct val="45000"/>
              <a:buFont typeface="StarSymbol"/>
              <a:buNone/>
            </a:pPr>
            <a:r>
              <a:rPr lang="fr-FR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 </a:t>
            </a:r>
            <a:r>
              <a:rPr lang="fr-FR" b="1" dirty="0" smtClean="0">
                <a:solidFill>
                  <a:srgbClr val="005828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GRM </a:t>
            </a:r>
            <a:r>
              <a:rPr lang="fr-FR" b="1" dirty="0">
                <a:solidFill>
                  <a:srgbClr val="005828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NOVO MESTO   </a:t>
            </a:r>
            <a:r>
              <a:rPr lang="fr-FR" b="1" dirty="0" smtClean="0">
                <a:solidFill>
                  <a:srgbClr val="005828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SLO</a:t>
            </a:r>
            <a:endParaRPr lang="fr-FR" b="1" dirty="0">
              <a:solidFill>
                <a:srgbClr val="005828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</p:txBody>
      </p:sp>
      <p:sp>
        <p:nvSpPr>
          <p:cNvPr id="3088" name="12 CuadroTexto"/>
          <p:cNvSpPr txBox="1">
            <a:spLocks noChangeArrowheads="1"/>
          </p:cNvSpPr>
          <p:nvPr/>
        </p:nvSpPr>
        <p:spPr bwMode="auto">
          <a:xfrm>
            <a:off x="7488238" y="4703763"/>
            <a:ext cx="2592387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431800" indent="-323850" algn="ctr" hangingPunct="0">
              <a:spcAft>
                <a:spcPts val="1413"/>
              </a:spcAft>
              <a:buSzPct val="45000"/>
              <a:buFont typeface="StarSymbol"/>
              <a:buNone/>
            </a:pPr>
            <a:r>
              <a:rPr lang="fr-FR" b="1" dirty="0">
                <a:solidFill>
                  <a:srgbClr val="005828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FM </a:t>
            </a:r>
            <a:r>
              <a:rPr lang="fr-FR" b="1" dirty="0" smtClean="0">
                <a:solidFill>
                  <a:srgbClr val="005828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DUNATI VILLANY            HU</a:t>
            </a:r>
            <a:endParaRPr lang="fr-FR" b="1" dirty="0">
              <a:solidFill>
                <a:srgbClr val="005828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</p:txBody>
      </p:sp>
      <p:sp>
        <p:nvSpPr>
          <p:cNvPr id="3089" name="13 CuadroTexto"/>
          <p:cNvSpPr txBox="1">
            <a:spLocks noChangeArrowheads="1"/>
          </p:cNvSpPr>
          <p:nvPr/>
        </p:nvSpPr>
        <p:spPr bwMode="auto">
          <a:xfrm>
            <a:off x="7040576" y="3600450"/>
            <a:ext cx="3286148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431800" indent="-323850" algn="ctr" hangingPunct="0">
              <a:spcAft>
                <a:spcPts val="1413"/>
              </a:spcAft>
              <a:buSzPct val="45000"/>
              <a:buFont typeface="StarSymbol"/>
              <a:buNone/>
            </a:pPr>
            <a:r>
              <a:rPr lang="fr-FR" sz="1600" b="1" dirty="0" smtClean="0">
                <a:solidFill>
                  <a:srgbClr val="005828"/>
                </a:solidFill>
                <a:latin typeface="Arial" pitchFamily="34" charset="0"/>
              </a:rPr>
              <a:t>GEORGIKON GK MESZSZK </a:t>
            </a:r>
            <a:r>
              <a:rPr lang="fr-FR" sz="1600" b="1" dirty="0" smtClean="0">
                <a:solidFill>
                  <a:srgbClr val="005828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SATORALJAUJHELY            HU</a:t>
            </a:r>
            <a:endParaRPr lang="fr-FR" sz="1600" b="1" dirty="0">
              <a:solidFill>
                <a:srgbClr val="005828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7775575" y="2503488"/>
            <a:ext cx="1603375" cy="881062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latin typeface="Arial" pitchFamily="18"/>
              <a:ea typeface="Microsoft YaHei" pitchFamily="2"/>
              <a:cs typeface="Mangal" pitchFamily="2"/>
            </a:endParaRP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rgbClr val="005828"/>
                </a:solidFill>
                <a:latin typeface="Arial" pitchFamily="18"/>
                <a:ea typeface="Microsoft YaHei" pitchFamily="2"/>
                <a:cs typeface="Mangal" pitchFamily="2"/>
              </a:rPr>
              <a:t>WBS </a:t>
            </a:r>
            <a:r>
              <a:rPr lang="fr-FR" b="1" dirty="0" smtClean="0">
                <a:solidFill>
                  <a:srgbClr val="005828"/>
                </a:solidFill>
                <a:latin typeface="Arial" pitchFamily="18"/>
                <a:ea typeface="Microsoft YaHei" pitchFamily="2"/>
                <a:cs typeface="Mangal" pitchFamily="2"/>
              </a:rPr>
              <a:t>KREMS</a:t>
            </a: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 smtClean="0">
                <a:solidFill>
                  <a:srgbClr val="005828"/>
                </a:solidFill>
                <a:latin typeface="Arial" pitchFamily="18"/>
                <a:ea typeface="Microsoft YaHei" pitchFamily="2"/>
                <a:cs typeface="Mangal" pitchFamily="2"/>
              </a:rPr>
              <a:t>        </a:t>
            </a:r>
            <a:r>
              <a:rPr lang="fr-FR" b="1" dirty="0">
                <a:solidFill>
                  <a:srgbClr val="005828"/>
                </a:solidFill>
                <a:latin typeface="Arial" pitchFamily="18"/>
                <a:ea typeface="Microsoft YaHei" pitchFamily="2"/>
                <a:cs typeface="Mangal" pitchFamily="2"/>
              </a:rPr>
              <a:t>AT</a:t>
            </a:r>
          </a:p>
        </p:txBody>
      </p:sp>
      <p:sp>
        <p:nvSpPr>
          <p:cNvPr id="16" name="15 Conector recto"/>
          <p:cNvSpPr/>
          <p:nvPr/>
        </p:nvSpPr>
        <p:spPr>
          <a:xfrm>
            <a:off x="1728788" y="2447925"/>
            <a:ext cx="2447925" cy="23764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wrap="none" lIns="90000" tIns="45000" rIns="90000" bIns="450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7" name="16 Conector recto"/>
          <p:cNvSpPr/>
          <p:nvPr/>
        </p:nvSpPr>
        <p:spPr>
          <a:xfrm>
            <a:off x="1800225" y="3527425"/>
            <a:ext cx="2303463" cy="12969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wrap="none" lIns="90000" tIns="45000" rIns="90000" bIns="450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8" name="17 Conector recto"/>
          <p:cNvSpPr/>
          <p:nvPr/>
        </p:nvSpPr>
        <p:spPr>
          <a:xfrm>
            <a:off x="1944688" y="4679950"/>
            <a:ext cx="1443037" cy="2254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wrap="none" lIns="90000" tIns="45000" rIns="90000" bIns="450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9" name="18 Conector recto"/>
          <p:cNvSpPr/>
          <p:nvPr/>
        </p:nvSpPr>
        <p:spPr>
          <a:xfrm flipV="1">
            <a:off x="2448023" y="4905375"/>
            <a:ext cx="939701" cy="3254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wrap="none" lIns="90000" tIns="45000" rIns="90000" bIns="450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0" name="19 Conector recto"/>
          <p:cNvSpPr/>
          <p:nvPr/>
        </p:nvSpPr>
        <p:spPr>
          <a:xfrm flipV="1">
            <a:off x="2448023" y="5065721"/>
            <a:ext cx="949215" cy="59689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wrap="none" lIns="90000" tIns="45000" rIns="90000" bIns="450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1" name="20 Conector recto"/>
          <p:cNvSpPr/>
          <p:nvPr/>
        </p:nvSpPr>
        <p:spPr>
          <a:xfrm flipV="1">
            <a:off x="3540114" y="4637093"/>
            <a:ext cx="1800225" cy="146367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wrap="none" lIns="90000" tIns="45000" rIns="90000" bIns="450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2" name="21 Conector recto"/>
          <p:cNvSpPr/>
          <p:nvPr/>
        </p:nvSpPr>
        <p:spPr>
          <a:xfrm flipH="1" flipV="1">
            <a:off x="4967288" y="4967288"/>
            <a:ext cx="1008062" cy="11525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wrap="none" lIns="90000" tIns="45000" rIns="90000" bIns="450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3" name="22 Conector recto"/>
          <p:cNvSpPr/>
          <p:nvPr/>
        </p:nvSpPr>
        <p:spPr>
          <a:xfrm flipH="1" flipV="1">
            <a:off x="5400674" y="4824413"/>
            <a:ext cx="2568595" cy="1098564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wrap="none" lIns="90000" tIns="45000" rIns="90000" bIns="450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4" name="23 Conector recto"/>
          <p:cNvSpPr/>
          <p:nvPr/>
        </p:nvSpPr>
        <p:spPr>
          <a:xfrm flipH="1" flipV="1">
            <a:off x="5616573" y="4751386"/>
            <a:ext cx="2495572" cy="314334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wrap="none" lIns="90000" tIns="45000" rIns="90000" bIns="450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5" name="24 Conector recto"/>
          <p:cNvSpPr/>
          <p:nvPr/>
        </p:nvSpPr>
        <p:spPr>
          <a:xfrm flipH="1">
            <a:off x="6183320" y="3922713"/>
            <a:ext cx="1636712" cy="5032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wrap="none" lIns="90000" tIns="45000" rIns="90000" bIns="450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6" name="25 Conector recto"/>
          <p:cNvSpPr/>
          <p:nvPr/>
        </p:nvSpPr>
        <p:spPr>
          <a:xfrm flipH="1">
            <a:off x="5400675" y="3095625"/>
            <a:ext cx="2735263" cy="15128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wrap="none" lIns="90000" tIns="45000" rIns="90000" bIns="450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102" name="26 Imagen"/>
          <p:cNvSpPr>
            <a:spLocks noChangeAspect="1"/>
          </p:cNvSpPr>
          <p:nvPr/>
        </p:nvSpPr>
        <p:spPr bwMode="auto">
          <a:xfrm>
            <a:off x="0" y="71438"/>
            <a:ext cx="10795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03" name="27 Imagen"/>
          <p:cNvSpPr>
            <a:spLocks noChangeAspect="1"/>
          </p:cNvSpPr>
          <p:nvPr/>
        </p:nvSpPr>
        <p:spPr bwMode="auto">
          <a:xfrm>
            <a:off x="8351838" y="0"/>
            <a:ext cx="10922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pic>
        <p:nvPicPr>
          <p:cNvPr id="32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2080" y="0"/>
            <a:ext cx="216693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2528" y="0"/>
            <a:ext cx="1000132" cy="850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CuadroTexto"/>
          <p:cNvSpPr txBox="1"/>
          <p:nvPr/>
        </p:nvSpPr>
        <p:spPr>
          <a:xfrm>
            <a:off x="43167" y="726172"/>
            <a:ext cx="9936163" cy="1010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hangingPunct="0">
              <a:spcAft>
                <a:spcPts val="1413"/>
              </a:spcAft>
            </a:pPr>
            <a:r>
              <a:rPr lang="fr-FR" sz="2400" b="1" dirty="0">
                <a:solidFill>
                  <a:srgbClr val="005828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8 WINE </a:t>
            </a:r>
            <a:r>
              <a:rPr lang="fr-FR" sz="2400" b="1" dirty="0" smtClean="0">
                <a:solidFill>
                  <a:srgbClr val="005828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SCHOOLS                                  </a:t>
            </a:r>
            <a:r>
              <a:rPr lang="fr-FR" sz="2400" b="1" dirty="0">
                <a:solidFill>
                  <a:srgbClr val="FF0000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2 COMPANIES    </a:t>
            </a:r>
            <a:endParaRPr lang="fr-FR" sz="2400" b="1" dirty="0" smtClean="0">
              <a:solidFill>
                <a:srgbClr val="FF0000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  <a:p>
            <a:pPr lvl="0" algn="ctr" eaLnBrk="0" hangingPunct="0">
              <a:spcAft>
                <a:spcPts val="1413"/>
              </a:spcAft>
            </a:pPr>
            <a:r>
              <a:rPr lang="en-US" sz="2400" b="1" dirty="0" smtClean="0">
                <a:solidFill>
                  <a:srgbClr val="0000FF"/>
                </a:solidFill>
                <a:latin typeface="Mangal"/>
              </a:rPr>
              <a:t>1 REGIONAL PUBLIC BODY</a:t>
            </a:r>
            <a:endParaRPr lang="es-ES" sz="2400" dirty="0">
              <a:solidFill>
                <a:srgbClr val="FFFFFF"/>
              </a:solidFill>
              <a:latin typeface="Arial" panose="020B0604020202020204" pitchFamily="34" charset="0"/>
              <a:ea typeface="Microsoft YaHei" pitchFamily="2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968346" y="4565655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Mangal"/>
              </a:rPr>
              <a:t>SP</a:t>
            </a:r>
            <a:endParaRPr lang="fr-FR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fecha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t>VITEA</a:t>
            </a:r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4099" name="2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t>Strategic Partnership for VET       ERASMUS + 2015-2017 </a:t>
            </a:r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EF02EFA-B542-4497-9CA4-49E3809C7134}" type="slidenum">
              <a:rPr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4101" name="1 Título"/>
          <p:cNvSpPr txBox="1">
            <a:spLocks noGrp="1"/>
          </p:cNvSpPr>
          <p:nvPr>
            <p:ph type="title" idx="4294967295"/>
          </p:nvPr>
        </p:nvSpPr>
        <p:spPr>
          <a:xfrm>
            <a:off x="647700" y="-863600"/>
            <a:ext cx="9072563" cy="706437"/>
          </a:xfrm>
        </p:spPr>
        <p:txBody>
          <a:bodyPr/>
          <a:lstStyle/>
          <a:p>
            <a:pPr eaLnBrk="1">
              <a:buSzPct val="45000"/>
              <a:buFont typeface="StarSymbol"/>
              <a:buChar char="●"/>
            </a:pPr>
            <a:endParaRPr smtClean="0">
              <a:solidFill>
                <a:srgbClr val="000000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4294967295"/>
          </p:nvPr>
        </p:nvSpPr>
        <p:spPr>
          <a:xfrm>
            <a:off x="396875" y="350838"/>
            <a:ext cx="9144000" cy="8588375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eaLnBrk="1" fontAlgn="auto">
              <a:buFont typeface="StarSymbol"/>
              <a:buNone/>
              <a:defRPr/>
            </a:pPr>
            <a:r>
              <a:rPr sz="2200" b="1" dirty="0" smtClean="0">
                <a:solidFill>
                  <a:srgbClr val="6666FF"/>
                </a:solidFill>
              </a:rPr>
              <a:t>                  </a:t>
            </a:r>
          </a:p>
          <a:p>
            <a:pPr algn="ctr" eaLnBrk="1" fontAlgn="auto">
              <a:buFont typeface="StarSymbol"/>
              <a:buNone/>
              <a:defRPr/>
            </a:pPr>
            <a:endParaRPr sz="2600" b="1" dirty="0" smtClean="0">
              <a:solidFill>
                <a:srgbClr val="FF3333"/>
              </a:solidFill>
            </a:endParaRPr>
          </a:p>
          <a:p>
            <a:pPr algn="ctr" eaLnBrk="1" fontAlgn="auto">
              <a:buNone/>
              <a:defRPr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Objective: The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</a:rPr>
              <a:t>professionalisation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of vine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pruners</a:t>
            </a:r>
          </a:p>
          <a:p>
            <a:pPr algn="ctr" eaLnBrk="1" fontAlgn="auto">
              <a:buNone/>
              <a:defRPr/>
            </a:pPr>
            <a:r>
              <a:rPr sz="2200" b="1" smtClean="0">
                <a:solidFill>
                  <a:srgbClr val="006C31"/>
                </a:solidFill>
              </a:rPr>
              <a:t>Why</a:t>
            </a:r>
            <a:r>
              <a:rPr lang="en-US" sz="2200" b="1" dirty="0" smtClean="0">
                <a:solidFill>
                  <a:srgbClr val="006C31"/>
                </a:solidFill>
              </a:rPr>
              <a:t>                        </a:t>
            </a:r>
          </a:p>
          <a:p>
            <a:pPr eaLnBrk="1" fontAlgn="auto">
              <a:buNone/>
              <a:defRPr/>
            </a:pPr>
            <a:r>
              <a:rPr sz="2000" b="1" smtClean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Employers lack </a:t>
            </a:r>
            <a:r>
              <a:rPr lang="en-US" sz="2000" b="1" dirty="0">
                <a:solidFill>
                  <a:srgbClr val="0000FF"/>
                </a:solidFill>
              </a:rPr>
              <a:t>of competent (skilled) workers</a:t>
            </a:r>
            <a:endParaRPr sz="2000" b="1" dirty="0" smtClean="0">
              <a:solidFill>
                <a:srgbClr val="0000FF"/>
              </a:solidFill>
            </a:endParaRPr>
          </a:p>
          <a:p>
            <a:pPr eaLnBrk="1" fontAlgn="auto">
              <a:buNone/>
              <a:defRPr/>
            </a:pPr>
            <a:r>
              <a:rPr sz="2000" b="1" dirty="0" smtClean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Workers shun </a:t>
            </a:r>
            <a:r>
              <a:rPr lang="en-US" sz="2000" b="1" dirty="0">
                <a:solidFill>
                  <a:srgbClr val="0000FF"/>
                </a:solidFill>
              </a:rPr>
              <a:t>low-paid seasonal work</a:t>
            </a:r>
            <a:endParaRPr sz="2000" b="1" dirty="0" smtClean="0">
              <a:solidFill>
                <a:srgbClr val="0000FF"/>
              </a:solidFill>
            </a:endParaRPr>
          </a:p>
          <a:p>
            <a:pPr eaLnBrk="1" fontAlgn="auto">
              <a:buNone/>
              <a:defRPr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The training centers are obliged </a:t>
            </a:r>
            <a:r>
              <a:rPr lang="en-US" sz="2000" b="1" dirty="0">
                <a:solidFill>
                  <a:srgbClr val="0000FF"/>
                </a:solidFill>
              </a:rPr>
              <a:t>to consider the labor market needs</a:t>
            </a:r>
            <a:endParaRPr sz="2000" b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6C31"/>
                </a:solidFill>
                <a:latin typeface="Arial"/>
              </a:rPr>
              <a:t>                                                                                                                                       =&gt; Win-win </a:t>
            </a:r>
            <a:r>
              <a:rPr lang="en-US" sz="2000" b="1" dirty="0">
                <a:solidFill>
                  <a:srgbClr val="006C31"/>
                </a:solidFill>
                <a:latin typeface="Arial"/>
              </a:rPr>
              <a:t>deal:</a:t>
            </a:r>
            <a:r>
              <a:rPr lang="en-US" sz="2000" b="1" dirty="0">
                <a:solidFill>
                  <a:srgbClr val="006C31"/>
                </a:solidFill>
                <a:latin typeface="Mangal"/>
              </a:rPr>
              <a:t>  </a:t>
            </a:r>
            <a:endParaRPr lang="en-US" sz="2000" b="1" dirty="0" smtClean="0">
              <a:solidFill>
                <a:srgbClr val="006C31"/>
              </a:solidFill>
              <a:latin typeface="Mangal"/>
            </a:endParaRPr>
          </a:p>
          <a:p>
            <a:pPr marL="108000" indent="0">
              <a:buNone/>
            </a:pPr>
            <a:r>
              <a:rPr lang="en-US" sz="2000" b="1" dirty="0">
                <a:solidFill>
                  <a:srgbClr val="6666FF"/>
                </a:solidFill>
                <a:latin typeface="Mangal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Mangal"/>
              </a:rPr>
              <a:t>- </a:t>
            </a:r>
            <a:r>
              <a:rPr lang="en-US" sz="2000" b="1" dirty="0">
                <a:solidFill>
                  <a:srgbClr val="0000FF"/>
                </a:solidFill>
                <a:latin typeface="Mangal"/>
              </a:rPr>
              <a:t>enhanced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Mangal"/>
              </a:rPr>
              <a:t>competences</a:t>
            </a:r>
            <a:r>
              <a:rPr lang="en-US" sz="2200" b="1" dirty="0">
                <a:solidFill>
                  <a:schemeClr val="accent2">
                    <a:lumMod val="75000"/>
                  </a:schemeClr>
                </a:solidFill>
                <a:latin typeface="Mangal"/>
              </a:rPr>
              <a:t> </a:t>
            </a:r>
            <a:r>
              <a:rPr lang="en-US" sz="2200" b="1" dirty="0">
                <a:solidFill>
                  <a:srgbClr val="0000FF"/>
                </a:solidFill>
                <a:latin typeface="Mangal"/>
              </a:rPr>
              <a:t>                                                                              </a:t>
            </a:r>
            <a:r>
              <a:rPr lang="en-US" sz="2200" b="1" dirty="0" smtClean="0">
                <a:solidFill>
                  <a:srgbClr val="0000FF"/>
                </a:solidFill>
                <a:latin typeface="Mangal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Mangal"/>
              </a:rPr>
              <a:t>- </a:t>
            </a:r>
            <a:r>
              <a:rPr lang="en-US" sz="2000" b="1" dirty="0">
                <a:solidFill>
                  <a:srgbClr val="0000FF"/>
                </a:solidFill>
                <a:latin typeface="Mangal"/>
              </a:rPr>
              <a:t>stabilization in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Mangal"/>
              </a:rPr>
              <a:t>employment </a:t>
            </a:r>
            <a:r>
              <a:rPr lang="en-US" sz="2000" b="1" dirty="0">
                <a:solidFill>
                  <a:srgbClr val="0000FF"/>
                </a:solidFill>
                <a:latin typeface="Mangal"/>
              </a:rPr>
              <a:t>                                                                                </a:t>
            </a:r>
            <a:r>
              <a:rPr lang="en-US" sz="2000" b="1" dirty="0" smtClean="0">
                <a:solidFill>
                  <a:srgbClr val="0000FF"/>
                </a:solidFill>
                <a:latin typeface="Mangal"/>
              </a:rPr>
              <a:t>	- </a:t>
            </a:r>
            <a:r>
              <a:rPr lang="en-US" sz="2000" b="1" dirty="0">
                <a:solidFill>
                  <a:srgbClr val="0000FF"/>
                </a:solidFill>
                <a:latin typeface="Mangal"/>
              </a:rPr>
              <a:t>better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Mangal"/>
              </a:rPr>
              <a:t>incomes</a:t>
            </a:r>
            <a:r>
              <a:rPr lang="en-US" sz="2000" b="1" dirty="0">
                <a:solidFill>
                  <a:srgbClr val="0000FF"/>
                </a:solidFill>
                <a:latin typeface="Mangal"/>
              </a:rPr>
              <a:t>                                                                                                       </a:t>
            </a:r>
            <a:r>
              <a:rPr lang="en-US" sz="2000" b="1" dirty="0" smtClean="0">
                <a:solidFill>
                  <a:srgbClr val="0000FF"/>
                </a:solidFill>
                <a:latin typeface="Mangal"/>
              </a:rPr>
              <a:t>	- </a:t>
            </a:r>
            <a:r>
              <a:rPr lang="en-US" sz="2000" b="1" dirty="0">
                <a:solidFill>
                  <a:srgbClr val="0000FF"/>
                </a:solidFill>
                <a:latin typeface="Mangal"/>
              </a:rPr>
              <a:t>adapted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Mangal"/>
              </a:rPr>
              <a:t>training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Mangal"/>
            </a:endParaRPr>
          </a:p>
          <a:p>
            <a:pPr eaLnBrk="1" fontAlgn="auto">
              <a:buFont typeface="StarSymbol"/>
              <a:buNone/>
              <a:defRPr/>
            </a:pPr>
            <a:r>
              <a:rPr sz="2000" b="1" dirty="0" smtClean="0">
                <a:solidFill>
                  <a:srgbClr val="6666FF"/>
                </a:solidFill>
              </a:rPr>
              <a:t>                           </a:t>
            </a:r>
          </a:p>
          <a:p>
            <a:pPr algn="ctr" eaLnBrk="1" fontAlgn="auto">
              <a:buFont typeface="StarSymbol"/>
              <a:buNone/>
              <a:defRPr/>
            </a:pPr>
            <a:r>
              <a:rPr sz="2000" b="1" dirty="0" smtClean="0">
                <a:solidFill>
                  <a:srgbClr val="6666FF"/>
                </a:solidFill>
              </a:rPr>
              <a:t>                                    </a:t>
            </a:r>
            <a:r>
              <a:rPr sz="2000" b="1" dirty="0" smtClean="0">
                <a:solidFill>
                  <a:srgbClr val="0000FF"/>
                </a:solidFill>
              </a:rPr>
              <a:t> </a:t>
            </a:r>
          </a:p>
          <a:p>
            <a:pPr eaLnBrk="1" fontAlgn="auto">
              <a:buFont typeface="StarSymbol"/>
              <a:buNone/>
              <a:defRPr/>
            </a:pPr>
            <a:r>
              <a:rPr sz="2200" b="1" dirty="0" smtClean="0">
                <a:solidFill>
                  <a:srgbClr val="6666FF"/>
                </a:solidFill>
              </a:rPr>
              <a:t>  		</a:t>
            </a:r>
          </a:p>
          <a:p>
            <a:pPr algn="ctr" eaLnBrk="1" fontAlgn="auto">
              <a:buFont typeface="StarSymbol"/>
              <a:buNone/>
              <a:defRPr/>
            </a:pPr>
            <a:r>
              <a:rPr sz="2200" b="1" dirty="0" smtClean="0">
                <a:solidFill>
                  <a:srgbClr val="6666FF"/>
                </a:solidFill>
              </a:rPr>
              <a:t>                                                                                                                    </a:t>
            </a:r>
          </a:p>
        </p:txBody>
      </p:sp>
      <p:sp>
        <p:nvSpPr>
          <p:cNvPr id="4103" name="3 Imagen"/>
          <p:cNvSpPr>
            <a:spLocks noChangeAspect="1"/>
          </p:cNvSpPr>
          <p:nvPr/>
        </p:nvSpPr>
        <p:spPr bwMode="auto">
          <a:xfrm>
            <a:off x="431800" y="144463"/>
            <a:ext cx="1079500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104" name="4 Imagen"/>
          <p:cNvSpPr>
            <a:spLocks noChangeAspect="1"/>
          </p:cNvSpPr>
          <p:nvPr/>
        </p:nvSpPr>
        <p:spPr bwMode="auto">
          <a:xfrm>
            <a:off x="8496300" y="215900"/>
            <a:ext cx="10795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pic>
        <p:nvPicPr>
          <p:cNvPr id="4105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18" y="136499"/>
            <a:ext cx="1611313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9204" y="636565"/>
            <a:ext cx="216693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fecha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t>VITEA</a:t>
            </a:r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123" name="2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t>Strategic Partnership for VET       ERASMUS + 2015-2017 </a:t>
            </a:r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D1E9EC-95F1-41AD-9136-7A7C33C9AD46}" type="slidenum">
              <a:rPr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125" name="1 Título"/>
          <p:cNvSpPr txBox="1">
            <a:spLocks noGrp="1"/>
          </p:cNvSpPr>
          <p:nvPr>
            <p:ph type="title" idx="4294967295"/>
          </p:nvPr>
        </p:nvSpPr>
        <p:spPr>
          <a:xfrm>
            <a:off x="720725" y="-863600"/>
            <a:ext cx="8855075" cy="809625"/>
          </a:xfrm>
        </p:spPr>
        <p:txBody>
          <a:bodyPr/>
          <a:lstStyle/>
          <a:p>
            <a:pPr eaLnBrk="1">
              <a:buSzPct val="45000"/>
              <a:buFont typeface="StarSymbol"/>
              <a:buChar char="●"/>
            </a:pPr>
            <a:endParaRPr smtClean="0">
              <a:solidFill>
                <a:srgbClr val="000000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4294967295"/>
          </p:nvPr>
        </p:nvSpPr>
        <p:spPr>
          <a:xfrm>
            <a:off x="504825" y="-485775"/>
            <a:ext cx="9070975" cy="7178675"/>
          </a:xfrm>
        </p:spPr>
        <p:txBody>
          <a:bodyPr/>
          <a:lstStyle/>
          <a:p>
            <a:pPr marL="431800" indent="-323850" algn="ctr" eaLnBrk="1">
              <a:buSzPct val="45000"/>
              <a:buFont typeface="StarSymbol"/>
              <a:buNone/>
            </a:pPr>
            <a:endParaRPr sz="2600" b="1" dirty="0" smtClean="0">
              <a:solidFill>
                <a:srgbClr val="FF3333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  <a:p>
            <a:pPr marL="431800" indent="-323850" algn="ctr" eaLnBrk="1">
              <a:buSzPct val="45000"/>
              <a:buFont typeface="StarSymbol"/>
              <a:buNone/>
            </a:pPr>
            <a:endParaRPr sz="2600" b="1" dirty="0" smtClean="0">
              <a:solidFill>
                <a:srgbClr val="FF3333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  <a:p>
            <a:pPr marL="431800" indent="-323850" algn="ctr" eaLnBrk="1">
              <a:buSzPct val="45000"/>
              <a:buFont typeface="StarSymbol"/>
              <a:buNone/>
            </a:pPr>
            <a:endParaRPr sz="2600" b="1" dirty="0" smtClean="0">
              <a:solidFill>
                <a:srgbClr val="FF3333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  <a:p>
            <a:pPr algn="ctr">
              <a:buNone/>
            </a:pPr>
            <a:r>
              <a:rPr lang="es-ES" sz="2600" b="1" dirty="0" err="1">
                <a:solidFill>
                  <a:schemeClr val="accent2">
                    <a:lumMod val="75000"/>
                  </a:schemeClr>
                </a:solidFill>
                <a:latin typeface="Arial"/>
              </a:rPr>
              <a:t>Pedagogic</a:t>
            </a:r>
            <a:r>
              <a:rPr lang="es-ES" sz="2600" b="1" dirty="0">
                <a:solidFill>
                  <a:schemeClr val="accent2">
                    <a:lumMod val="75000"/>
                  </a:schemeClr>
                </a:solidFill>
                <a:latin typeface="Arial"/>
              </a:rPr>
              <a:t> </a:t>
            </a:r>
            <a:r>
              <a:rPr lang="es-ES" sz="2600" b="1" dirty="0" err="1">
                <a:solidFill>
                  <a:schemeClr val="accent2">
                    <a:lumMod val="75000"/>
                  </a:schemeClr>
                </a:solidFill>
                <a:latin typeface="Arial"/>
              </a:rPr>
              <a:t>implementation</a:t>
            </a:r>
            <a:endParaRPr lang="es-ES" dirty="0">
              <a:solidFill>
                <a:schemeClr val="accent2">
                  <a:lumMod val="75000"/>
                </a:schemeClr>
              </a:solidFill>
              <a:latin typeface="Mangal"/>
            </a:endParaRPr>
          </a:p>
          <a:p>
            <a:pPr marL="431800" indent="-323850" algn="ctr" eaLnBrk="1">
              <a:buSzPct val="45000"/>
              <a:buFont typeface="StarSymbol"/>
              <a:buNone/>
            </a:pPr>
            <a:r>
              <a:rPr sz="20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Arial" pitchFamily="34" charset="0"/>
              </a:rPr>
              <a:t>VITEA uses ECVET</a:t>
            </a:r>
          </a:p>
          <a:p>
            <a:pPr marL="431800" indent="-323850" algn="ctr" eaLnBrk="1">
              <a:buSzPct val="45000"/>
              <a:buFont typeface="StarSymbol"/>
              <a:buNone/>
            </a:pPr>
            <a:r>
              <a:rPr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Arial" pitchFamily="34" charset="0"/>
              </a:rPr>
              <a:t>  </a:t>
            </a:r>
            <a:r>
              <a:rPr sz="2000" b="1" dirty="0" smtClean="0">
                <a:solidFill>
                  <a:srgbClr val="0000CC"/>
                </a:solidFill>
                <a:latin typeface="Arial" pitchFamily="34" charset="0"/>
                <a:ea typeface="Microsoft YaHei" pitchFamily="34" charset="-122"/>
                <a:cs typeface="Arial" pitchFamily="34" charset="0"/>
              </a:rPr>
              <a:t> </a:t>
            </a:r>
          </a:p>
          <a:p>
            <a:pPr marL="431800" indent="-323850" algn="ctr" eaLnBrk="1">
              <a:buSzPct val="45000"/>
              <a:buFont typeface="StarSymbol"/>
              <a:buNone/>
            </a:pPr>
            <a:r>
              <a:rPr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Arial" pitchFamily="34" charset="0"/>
              </a:rPr>
              <a:t>ECVET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Arial" pitchFamily="34" charset="0"/>
              </a:rPr>
              <a:t>is based on the Learning Outcomes </a:t>
            </a:r>
            <a:r>
              <a:rPr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Arial" pitchFamily="34" charset="0"/>
              </a:rPr>
              <a:t>(Learning </a:t>
            </a:r>
            <a:r>
              <a:rPr sz="2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Arial" pitchFamily="34" charset="0"/>
              </a:rPr>
              <a:t>Outcomes:LO</a:t>
            </a:r>
            <a:r>
              <a:rPr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Arial" pitchFamily="34" charset="0"/>
              </a:rPr>
              <a:t>)                        </a:t>
            </a:r>
            <a:r>
              <a:rPr sz="2000" b="1" dirty="0" smtClean="0">
                <a:solidFill>
                  <a:srgbClr val="6666FF"/>
                </a:solidFill>
                <a:latin typeface="Arial" pitchFamily="34" charset="0"/>
                <a:ea typeface="Microsoft YaHei" pitchFamily="34" charset="-122"/>
                <a:cs typeface="Arial" pitchFamily="34" charset="0"/>
              </a:rPr>
              <a:t>           </a:t>
            </a:r>
          </a:p>
          <a:p>
            <a:pPr marL="431800" indent="-323850" eaLnBrk="1">
              <a:buSzPct val="45000"/>
              <a:buFont typeface="StarSymbol"/>
              <a:buNone/>
            </a:pPr>
            <a:r>
              <a:rPr sz="2000" b="1" smtClean="0">
                <a:solidFill>
                  <a:srgbClr val="0070C0"/>
                </a:solidFill>
                <a:latin typeface="Arial" pitchFamily="34" charset="0"/>
                <a:ea typeface="Microsoft YaHei" pitchFamily="34" charset="-122"/>
                <a:cs typeface="Arial" pitchFamily="34" charset="0"/>
              </a:rPr>
              <a:t>     </a:t>
            </a:r>
            <a:r>
              <a:rPr lang="en-US" sz="2000" b="1" dirty="0" smtClean="0">
                <a:solidFill>
                  <a:srgbClr val="006C31"/>
                </a:solidFill>
                <a:latin typeface="Arial" pitchFamily="34" charset="0"/>
                <a:cs typeface="Arial" pitchFamily="34" charset="0"/>
              </a:rPr>
              <a:t>- what 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 learner Knows, Understands and Implements                                </a:t>
            </a:r>
            <a:r>
              <a:rPr lang="en-US" sz="2000" b="1" dirty="0" smtClean="0">
                <a:solidFill>
                  <a:srgbClr val="006C31"/>
                </a:solidFill>
                <a:latin typeface="Arial" pitchFamily="34" charset="0"/>
                <a:cs typeface="Arial" pitchFamily="34" charset="0"/>
              </a:rPr>
              <a:t>- described in 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Knowledge, Skills and Competence (K,S,C)</a:t>
            </a:r>
          </a:p>
          <a:p>
            <a:pPr marL="431800" indent="-323850" eaLnBrk="1">
              <a:buSzPct val="45000"/>
              <a:buNone/>
            </a:pPr>
            <a:endParaRPr sz="2000" b="1" dirty="0" smtClean="0">
              <a:solidFill>
                <a:srgbClr val="0000CC"/>
              </a:solidFill>
              <a:latin typeface="Arial" pitchFamily="34" charset="0"/>
              <a:ea typeface="Microsoft YaHei" pitchFamily="34" charset="-122"/>
              <a:cs typeface="Arial" pitchFamily="34" charset="0"/>
            </a:endParaRPr>
          </a:p>
          <a:p>
            <a:pPr marL="431800" indent="-323850" eaLnBrk="1">
              <a:buSzPct val="45000"/>
              <a:buFontTx/>
              <a:buChar char="-"/>
            </a:pPr>
            <a:r>
              <a:rPr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Arial" pitchFamily="34" charset="0"/>
              </a:rPr>
              <a:t>ECVET </a:t>
            </a:r>
            <a:r>
              <a:rPr sz="2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Arial" pitchFamily="34" charset="0"/>
              </a:rPr>
              <a:t>ensures</a:t>
            </a:r>
            <a:r>
              <a:rPr sz="2000" b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Arial" pitchFamily="34" charset="0"/>
              </a:rPr>
              <a:t>    </a:t>
            </a:r>
            <a:endParaRPr sz="20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ea typeface="Microsoft YaHei" pitchFamily="34" charset="-122"/>
              <a:cs typeface="Arial" pitchFamily="34" charset="0"/>
            </a:endParaRPr>
          </a:p>
          <a:p>
            <a:pPr marL="431800" indent="-323850" eaLnBrk="1">
              <a:buSzPct val="45000"/>
              <a:buFontTx/>
              <a:buChar char="-"/>
            </a:pPr>
            <a:r>
              <a:rPr lang="es-ES" sz="20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Arial" pitchFamily="34" charset="0"/>
              </a:rPr>
              <a:t>- </a:t>
            </a:r>
            <a:r>
              <a:rPr lang="en-US" sz="2000" b="1" dirty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Arial" pitchFamily="34" charset="0"/>
              </a:rPr>
              <a:t>transferability 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from one country to another                                                                    - institutional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ea typeface="Microsoft YaHei" pitchFamily="34" charset="-122"/>
                <a:cs typeface="Arial" pitchFamily="34" charset="0"/>
              </a:rPr>
              <a:t> </a:t>
            </a:r>
            <a:r>
              <a:rPr lang="en-US" sz="2000" b="1" dirty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Arial" pitchFamily="34" charset="0"/>
              </a:rPr>
              <a:t>recognition</a:t>
            </a:r>
            <a:r>
              <a:rPr lang="en-US" sz="2000" b="1" dirty="0">
                <a:solidFill>
                  <a:srgbClr val="0070C0"/>
                </a:solidFill>
                <a:latin typeface="Arial" pitchFamily="34" charset="0"/>
                <a:ea typeface="Microsoft YaHei" pitchFamily="34" charset="-122"/>
                <a:cs typeface="Arial" pitchFamily="34" charset="0"/>
              </a:rPr>
              <a:t>                                                                                      </a:t>
            </a:r>
            <a:r>
              <a:rPr lang="en-US" sz="2000" b="1" dirty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Arial" pitchFamily="34" charset="0"/>
              </a:rPr>
              <a:t>- accumulation 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of these Units of Learning Outcomes (ULO)</a:t>
            </a:r>
            <a:endParaRPr sz="2000" b="1" dirty="0" smtClean="0">
              <a:solidFill>
                <a:srgbClr val="0070C0"/>
              </a:solidFill>
              <a:latin typeface="Arial" pitchFamily="34" charset="0"/>
              <a:ea typeface="Microsoft YaHei" pitchFamily="34" charset="-122"/>
              <a:cs typeface="Arial" pitchFamily="34" charset="0"/>
            </a:endParaRPr>
          </a:p>
          <a:p>
            <a:pPr marL="431800" indent="-323850" algn="ctr" eaLnBrk="1">
              <a:buSzPct val="45000"/>
              <a:buFont typeface="StarSymbol"/>
              <a:buNone/>
            </a:pPr>
            <a:endParaRPr sz="2000" b="1" dirty="0" smtClean="0">
              <a:solidFill>
                <a:srgbClr val="0070C0"/>
              </a:solidFill>
              <a:latin typeface="Arial" pitchFamily="34" charset="0"/>
              <a:ea typeface="Microsoft YaHei" pitchFamily="34" charset="-122"/>
              <a:cs typeface="Arial" pitchFamily="34" charset="0"/>
            </a:endParaRPr>
          </a:p>
        </p:txBody>
      </p:sp>
      <p:sp>
        <p:nvSpPr>
          <p:cNvPr id="5127" name="3 Imagen"/>
          <p:cNvSpPr>
            <a:spLocks noChangeAspect="1"/>
          </p:cNvSpPr>
          <p:nvPr/>
        </p:nvSpPr>
        <p:spPr bwMode="auto">
          <a:xfrm>
            <a:off x="8207375" y="0"/>
            <a:ext cx="10810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28" name="4 Imagen"/>
          <p:cNvSpPr>
            <a:spLocks noChangeAspect="1"/>
          </p:cNvSpPr>
          <p:nvPr/>
        </p:nvSpPr>
        <p:spPr bwMode="auto">
          <a:xfrm>
            <a:off x="576263" y="71438"/>
            <a:ext cx="10795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pic>
        <p:nvPicPr>
          <p:cNvPr id="5129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5438" y="136525"/>
            <a:ext cx="161131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9204" y="493689"/>
            <a:ext cx="216693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Marcador de fecha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t>VITEA</a:t>
            </a:r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6147" name="2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t>Strategic Partnership for VET       ERASMUS + 2015-2017 </a:t>
            </a:r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6148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2E2A69D-87BD-4D22-9E73-224B2819DF63}" type="slidenum">
              <a:rPr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6149" name="1 Título"/>
          <p:cNvSpPr txBox="1">
            <a:spLocks noGrp="1"/>
          </p:cNvSpPr>
          <p:nvPr>
            <p:ph type="title" idx="4294967295"/>
          </p:nvPr>
        </p:nvSpPr>
        <p:spPr>
          <a:xfrm>
            <a:off x="720725" y="-863600"/>
            <a:ext cx="8855075" cy="809625"/>
          </a:xfrm>
        </p:spPr>
        <p:txBody>
          <a:bodyPr/>
          <a:lstStyle/>
          <a:p>
            <a:pPr eaLnBrk="1">
              <a:buSzPct val="45000"/>
              <a:buFont typeface="StarSymbol"/>
              <a:buChar char="●"/>
            </a:pPr>
            <a:endParaRPr smtClean="0">
              <a:solidFill>
                <a:srgbClr val="000000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4294967295"/>
          </p:nvPr>
        </p:nvSpPr>
        <p:spPr>
          <a:xfrm>
            <a:off x="503238" y="-53974"/>
            <a:ext cx="8966230" cy="6905646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algn="ctr" eaLnBrk="1" fontAlgn="auto">
              <a:buFont typeface="StarSymbol"/>
              <a:buNone/>
              <a:defRPr/>
            </a:pPr>
            <a:endParaRPr sz="2600" b="1" dirty="0" smtClean="0">
              <a:solidFill>
                <a:srgbClr val="FF3333"/>
              </a:solidFill>
            </a:endParaRPr>
          </a:p>
          <a:p>
            <a:pPr algn="ctr" eaLnBrk="1" fontAlgn="auto">
              <a:buNone/>
              <a:defRPr/>
            </a:pPr>
            <a:r>
              <a:rPr lang="es-ES" sz="2600" b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Pedagogic</a:t>
            </a:r>
            <a:r>
              <a:rPr lang="es-ES" sz="26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600" b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implementation</a:t>
            </a:r>
            <a:r>
              <a:rPr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                                                  </a:t>
            </a:r>
          </a:p>
          <a:p>
            <a:pPr algn="ctr" eaLnBrk="1" fontAlgn="auto">
              <a:buNone/>
              <a:defRPr/>
            </a:pPr>
            <a:r>
              <a:rPr lang="es-ES" sz="2000" b="1" dirty="0">
                <a:solidFill>
                  <a:srgbClr val="006C31"/>
                </a:solidFill>
                <a:latin typeface="Arial" pitchFamily="34" charset="0"/>
                <a:cs typeface="Arial" pitchFamily="34" charset="0"/>
              </a:rPr>
              <a:t>VITEA uses ECVET</a:t>
            </a:r>
            <a:endParaRPr sz="2000" b="1" dirty="0" smtClean="0">
              <a:solidFill>
                <a:srgbClr val="006C31"/>
              </a:solidFill>
              <a:latin typeface="Arial" pitchFamily="34" charset="0"/>
              <a:cs typeface="Arial" pitchFamily="34" charset="0"/>
            </a:endParaRPr>
          </a:p>
          <a:p>
            <a:pPr eaLnBrk="1" fontAlgn="auto">
              <a:buNone/>
              <a:defRPr/>
            </a:pPr>
            <a:r>
              <a:rPr sz="2000" b="1" dirty="0" smtClean="0">
                <a:solidFill>
                  <a:srgbClr val="FF950E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Joint construction of tools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</a:t>
            </a:r>
            <a:endParaRPr sz="20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fontAlgn="auto">
              <a:buNone/>
              <a:defRPr/>
            </a:pPr>
            <a:r>
              <a:rPr sz="20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sz="2000" b="1" smtClean="0">
                <a:solidFill>
                  <a:srgbClr val="005828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en-US" sz="2000" b="1" dirty="0" smtClean="0">
                <a:solidFill>
                  <a:srgbClr val="006C3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000" b="1" dirty="0">
                <a:solidFill>
                  <a:srgbClr val="006C31"/>
                </a:solidFill>
                <a:latin typeface="Arial" pitchFamily="34" charset="0"/>
                <a:cs typeface="Arial" pitchFamily="34" charset="0"/>
              </a:rPr>
              <a:t>pedagogical </a:t>
            </a:r>
            <a:r>
              <a:rPr lang="en-US" sz="2000" b="1" dirty="0" smtClean="0">
                <a:solidFill>
                  <a:srgbClr val="006C31"/>
                </a:solidFill>
                <a:latin typeface="Arial" pitchFamily="34" charset="0"/>
                <a:cs typeface="Arial" pitchFamily="34" charset="0"/>
              </a:rPr>
              <a:t>teams: 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LO (K,S,C), ULO, Assessment grids …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	</a:t>
            </a:r>
            <a:r>
              <a:rPr lang="en-US" sz="2000" b="1" dirty="0" smtClean="0">
                <a:solidFill>
                  <a:srgbClr val="006C3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000" b="1" dirty="0">
                <a:solidFill>
                  <a:srgbClr val="006C31"/>
                </a:solidFill>
                <a:latin typeface="Arial" pitchFamily="34" charset="0"/>
                <a:cs typeface="Arial" pitchFamily="34" charset="0"/>
              </a:rPr>
              <a:t>mobility </a:t>
            </a:r>
            <a:r>
              <a:rPr lang="en-US" sz="2000" b="1" dirty="0" smtClean="0">
                <a:solidFill>
                  <a:srgbClr val="006C31"/>
                </a:solidFill>
                <a:latin typeface="Arial" pitchFamily="34" charset="0"/>
                <a:cs typeface="Arial" pitchFamily="34" charset="0"/>
              </a:rPr>
              <a:t>management: </a:t>
            </a:r>
            <a:r>
              <a:rPr lang="en-US" sz="20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MoU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LA, EUROPASS</a:t>
            </a:r>
            <a:endParaRPr sz="2000" b="1" dirty="0" smtClean="0">
              <a:solidFill>
                <a:srgbClr val="FF950E"/>
              </a:solidFill>
              <a:latin typeface="Arial" pitchFamily="34" charset="0"/>
              <a:cs typeface="Arial" pitchFamily="34" charset="0"/>
            </a:endParaRPr>
          </a:p>
          <a:p>
            <a:pPr eaLnBrk="1" fontAlgn="auto">
              <a:buNone/>
              <a:defRPr/>
            </a:pPr>
            <a:r>
              <a:rPr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sz="2000" b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s-ES" sz="2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Evaluation</a:t>
            </a:r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by foreign trainers</a:t>
            </a:r>
            <a:endParaRPr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08000" indent="0" eaLnBrk="1" fontAlgn="auto">
              <a:buNone/>
              <a:defRPr/>
            </a:pPr>
            <a:r>
              <a:rPr sz="2000" b="1" dirty="0" smtClean="0">
                <a:solidFill>
                  <a:srgbClr val="FF3333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sz="2000" b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Validation 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by the national trainer </a:t>
            </a:r>
            <a:endParaRPr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08000" indent="0" eaLnBrk="1" fontAlgn="auto">
              <a:buNone/>
              <a:defRPr/>
            </a:pPr>
            <a:r>
              <a:rPr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sz="2000" b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Recognition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in a national certification …</a:t>
            </a:r>
            <a:endParaRPr lang="en-US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08000" indent="0" eaLnBrk="1" fontAlgn="auto">
              <a:buNone/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sz="2000" b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Certification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for blocks of competence or for a full job</a:t>
            </a:r>
            <a:endParaRPr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eaLnBrk="1" fontAlgn="auto">
              <a:buNone/>
              <a:defRPr/>
            </a:pPr>
            <a:r>
              <a:rPr sz="2000" b="1" dirty="0" smtClean="0">
                <a:solidFill>
                  <a:srgbClr val="007826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                   </a:t>
            </a:r>
            <a:r>
              <a:rPr sz="2000" b="1" dirty="0" smtClean="0">
                <a:solidFill>
                  <a:srgbClr val="006C31"/>
                </a:solidFill>
                <a:latin typeface="Arial" pitchFamily="34" charset="0"/>
                <a:cs typeface="Arial" pitchFamily="34" charset="0"/>
              </a:rPr>
              <a:t>=&gt; </a:t>
            </a:r>
            <a:r>
              <a:rPr lang="en-US" sz="2000" b="1" dirty="0">
                <a:solidFill>
                  <a:srgbClr val="006C31"/>
                </a:solidFill>
                <a:latin typeface="Arial" pitchFamily="34" charset="0"/>
                <a:cs typeface="Arial" pitchFamily="34" charset="0"/>
              </a:rPr>
              <a:t>Each partner will advance as fast as possible                           </a:t>
            </a:r>
            <a:r>
              <a:rPr lang="en-US" sz="2000" b="1" dirty="0" smtClean="0">
                <a:solidFill>
                  <a:srgbClr val="006C31"/>
                </a:solidFill>
                <a:latin typeface="Arial" pitchFamily="34" charset="0"/>
                <a:cs typeface="Arial" pitchFamily="34" charset="0"/>
              </a:rPr>
              <a:t>                          in </a:t>
            </a:r>
            <a:r>
              <a:rPr lang="en-US" sz="2000" b="1" dirty="0">
                <a:solidFill>
                  <a:srgbClr val="006C31"/>
                </a:solidFill>
                <a:latin typeface="Arial" pitchFamily="34" charset="0"/>
                <a:cs typeface="Arial" pitchFamily="34" charset="0"/>
              </a:rPr>
              <a:t>its national context</a:t>
            </a:r>
            <a:r>
              <a:rPr sz="2000" b="1" dirty="0" smtClean="0">
                <a:solidFill>
                  <a:srgbClr val="006C3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151" name="3 Imagen"/>
          <p:cNvSpPr>
            <a:spLocks noChangeAspect="1"/>
          </p:cNvSpPr>
          <p:nvPr/>
        </p:nvSpPr>
        <p:spPr bwMode="auto">
          <a:xfrm>
            <a:off x="8207375" y="0"/>
            <a:ext cx="10810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6152" name="4 Imagen"/>
          <p:cNvSpPr>
            <a:spLocks noChangeAspect="1"/>
          </p:cNvSpPr>
          <p:nvPr/>
        </p:nvSpPr>
        <p:spPr bwMode="auto">
          <a:xfrm>
            <a:off x="377825" y="15875"/>
            <a:ext cx="10810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pic>
        <p:nvPicPr>
          <p:cNvPr id="6153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280" y="0"/>
            <a:ext cx="1611313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2080" y="422251"/>
            <a:ext cx="216693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VITEA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Strategic Partnership for VET       ERASMUS + 2015-2017 </a:t>
            </a:r>
            <a:endParaRPr lang="nb-NO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8D4ED2-0AC8-4C94-AC09-A3B2D0C047C3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280" y="0"/>
            <a:ext cx="1611313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54890" y="422251"/>
            <a:ext cx="216693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ZoneTexte 7"/>
          <p:cNvSpPr txBox="1"/>
          <p:nvPr/>
        </p:nvSpPr>
        <p:spPr>
          <a:xfrm>
            <a:off x="4040180" y="708003"/>
            <a:ext cx="1346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Content</a:t>
            </a:r>
            <a:endParaRPr lang="fr-FR" sz="2400" b="1" dirty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182660" y="1708135"/>
            <a:ext cx="70360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To </a:t>
            </a:r>
            <a:r>
              <a:rPr lang="fr-FR" sz="24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meet</a:t>
            </a:r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 </a:t>
            </a:r>
            <a:r>
              <a:rPr lang="fr-FR" sz="24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employers</a:t>
            </a:r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’ and </a:t>
            </a:r>
            <a:r>
              <a:rPr lang="fr-FR" sz="24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workers</a:t>
            </a:r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’ </a:t>
            </a:r>
            <a:r>
              <a:rPr lang="fr-FR" sz="24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needs</a:t>
            </a:r>
            <a:endParaRPr lang="fr-FR" sz="24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  <a:p>
            <a:r>
              <a:rPr lang="fr-FR" sz="2000" b="1" dirty="0" smtClean="0">
                <a:solidFill>
                  <a:srgbClr val="006C31"/>
                </a:solidFill>
                <a:latin typeface="Arial" pitchFamily="34" charset="0"/>
              </a:rPr>
              <a:t>=&gt; VITEA </a:t>
            </a:r>
            <a:r>
              <a:rPr lang="fr-FR" sz="2000" b="1" dirty="0" err="1" smtClean="0">
                <a:solidFill>
                  <a:srgbClr val="006C31"/>
                </a:solidFill>
                <a:latin typeface="Arial" pitchFamily="34" charset="0"/>
              </a:rPr>
              <a:t>focuses</a:t>
            </a:r>
            <a:r>
              <a:rPr lang="fr-FR" sz="2000" b="1" dirty="0" smtClean="0">
                <a:solidFill>
                  <a:srgbClr val="006C31"/>
                </a:solidFill>
                <a:latin typeface="Arial" pitchFamily="34" charset="0"/>
              </a:rPr>
              <a:t> on </a:t>
            </a:r>
            <a:r>
              <a:rPr lang="fr-FR" sz="2000" b="1" dirty="0" err="1" smtClean="0">
                <a:solidFill>
                  <a:srgbClr val="006C31"/>
                </a:solidFill>
                <a:latin typeface="Arial" pitchFamily="34" charset="0"/>
              </a:rPr>
              <a:t>winter</a:t>
            </a:r>
            <a:r>
              <a:rPr lang="fr-FR" sz="2000" b="1" dirty="0" smtClean="0">
                <a:solidFill>
                  <a:srgbClr val="006C31"/>
                </a:solidFill>
                <a:latin typeface="Arial" pitchFamily="34" charset="0"/>
              </a:rPr>
              <a:t> </a:t>
            </a:r>
            <a:r>
              <a:rPr lang="fr-FR" sz="2000" b="1" dirty="0" err="1" smtClean="0">
                <a:solidFill>
                  <a:srgbClr val="006C31"/>
                </a:solidFill>
                <a:latin typeface="Arial" pitchFamily="34" charset="0"/>
              </a:rPr>
              <a:t>pruning</a:t>
            </a:r>
            <a:r>
              <a:rPr lang="fr-FR" sz="2000" b="1" dirty="0" smtClean="0">
                <a:solidFill>
                  <a:srgbClr val="006C31"/>
                </a:solidFill>
                <a:latin typeface="Arial" pitchFamily="34" charset="0"/>
              </a:rPr>
              <a:t>: the </a:t>
            </a:r>
            <a:r>
              <a:rPr lang="fr-FR" sz="2000" b="1" dirty="0" err="1" smtClean="0">
                <a:solidFill>
                  <a:srgbClr val="006C31"/>
                </a:solidFill>
                <a:latin typeface="Arial" pitchFamily="34" charset="0"/>
              </a:rPr>
              <a:t>heart</a:t>
            </a:r>
            <a:r>
              <a:rPr lang="fr-FR" sz="2000" b="1" dirty="0" smtClean="0">
                <a:solidFill>
                  <a:srgbClr val="006C31"/>
                </a:solidFill>
                <a:latin typeface="Arial" pitchFamily="34" charset="0"/>
              </a:rPr>
              <a:t> of the job</a:t>
            </a:r>
            <a:endParaRPr lang="fr-FR" sz="2000" b="1" dirty="0">
              <a:solidFill>
                <a:srgbClr val="006C31"/>
              </a:solidFill>
              <a:latin typeface="Arial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106693" y="3351209"/>
            <a:ext cx="89178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2 </a:t>
            </a:r>
            <a:r>
              <a:rPr lang="fr-FR" sz="2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levels</a:t>
            </a:r>
            <a:endParaRPr lang="fr-FR" sz="20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  <a:p>
            <a:r>
              <a:rPr lang="fr-FR" sz="2000" dirty="0" smtClean="0">
                <a:solidFill>
                  <a:srgbClr val="005828"/>
                </a:solidFill>
                <a:latin typeface="Arial" pitchFamily="34" charset="0"/>
              </a:rPr>
              <a:t>     -</a:t>
            </a:r>
            <a:r>
              <a:rPr lang="fr-FR" sz="2000" b="1" dirty="0" smtClean="0">
                <a:solidFill>
                  <a:srgbClr val="005828"/>
                </a:solidFill>
                <a:latin typeface="Arial" pitchFamily="34" charset="0"/>
              </a:rPr>
              <a:t> vine </a:t>
            </a:r>
            <a:r>
              <a:rPr lang="fr-FR" sz="2000" b="1" dirty="0" err="1" smtClean="0">
                <a:solidFill>
                  <a:srgbClr val="005828"/>
                </a:solidFill>
                <a:latin typeface="Arial" pitchFamily="34" charset="0"/>
              </a:rPr>
              <a:t>pruning</a:t>
            </a:r>
            <a:r>
              <a:rPr lang="fr-FR" sz="2000" b="1" dirty="0" smtClean="0">
                <a:solidFill>
                  <a:srgbClr val="005828"/>
                </a:solidFill>
                <a:latin typeface="Arial" pitchFamily="34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</a:rPr>
              <a:t>=&gt; level 3 of European Qualification Framework (EQF) </a:t>
            </a:r>
            <a:endParaRPr lang="fr-FR" sz="2000" b="1" dirty="0" smtClean="0">
              <a:latin typeface="Arial" pitchFamily="34" charset="0"/>
            </a:endParaRPr>
          </a:p>
          <a:p>
            <a:r>
              <a:rPr lang="fr-FR" sz="2000" b="1" dirty="0" smtClean="0">
                <a:solidFill>
                  <a:srgbClr val="005828"/>
                </a:solidFill>
                <a:latin typeface="Arial" pitchFamily="34" charset="0"/>
              </a:rPr>
              <a:t>     - </a:t>
            </a:r>
            <a:r>
              <a:rPr lang="fr-FR" sz="2000" b="1" dirty="0" err="1" smtClean="0">
                <a:solidFill>
                  <a:srgbClr val="005828"/>
                </a:solidFill>
                <a:latin typeface="Arial" pitchFamily="34" charset="0"/>
              </a:rPr>
              <a:t>advanced</a:t>
            </a:r>
            <a:r>
              <a:rPr lang="fr-FR" sz="2000" b="1" dirty="0" smtClean="0">
                <a:solidFill>
                  <a:srgbClr val="005828"/>
                </a:solidFill>
                <a:latin typeface="Arial" pitchFamily="34" charset="0"/>
              </a:rPr>
              <a:t> vine </a:t>
            </a:r>
            <a:r>
              <a:rPr lang="fr-FR" sz="2000" b="1" dirty="0" err="1" smtClean="0">
                <a:solidFill>
                  <a:srgbClr val="005828"/>
                </a:solidFill>
                <a:latin typeface="Arial" pitchFamily="34" charset="0"/>
              </a:rPr>
              <a:t>pruning</a:t>
            </a:r>
            <a:r>
              <a:rPr lang="en-US" sz="2000" b="1" dirty="0" smtClean="0">
                <a:solidFill>
                  <a:srgbClr val="0000FF"/>
                </a:solidFill>
                <a:latin typeface="Mangal"/>
              </a:rPr>
              <a:t> =&gt; level 4 of EQF </a:t>
            </a:r>
            <a:r>
              <a:rPr lang="fr-FR" sz="2000" b="1" dirty="0" smtClean="0">
                <a:solidFill>
                  <a:srgbClr val="0070C0"/>
                </a:solidFill>
                <a:latin typeface="Arial" pitchFamily="34" charset="0"/>
              </a:rPr>
              <a:t> </a:t>
            </a:r>
            <a:endParaRPr lang="fr-FR" sz="2000" b="1" dirty="0">
              <a:solidFill>
                <a:srgbClr val="0070C0"/>
              </a:solidFill>
              <a:latin typeface="Arial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111222" y="4922845"/>
            <a:ext cx="74190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2 </a:t>
            </a:r>
            <a:r>
              <a:rPr lang="fr-FR" sz="2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pruning</a:t>
            </a:r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 workshops for 2 </a:t>
            </a:r>
            <a:r>
              <a:rPr lang="fr-FR" sz="2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pruners</a:t>
            </a:r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 of </a:t>
            </a:r>
            <a:r>
              <a:rPr lang="fr-FR" sz="2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each</a:t>
            </a:r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 </a:t>
            </a:r>
            <a:r>
              <a:rPr lang="fr-FR" sz="2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level</a:t>
            </a:r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 by country</a:t>
            </a:r>
          </a:p>
          <a:p>
            <a:r>
              <a:rPr lang="fr-FR" sz="2000" b="1" dirty="0" smtClean="0">
                <a:solidFill>
                  <a:srgbClr val="005828"/>
                </a:solidFill>
                <a:latin typeface="Arial" pitchFamily="34" charset="0"/>
              </a:rPr>
              <a:t>    - 1 test 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</a:rPr>
              <a:t>and </a:t>
            </a:r>
            <a:r>
              <a:rPr lang="fr-FR" sz="2000" b="1" dirty="0" smtClean="0">
                <a:solidFill>
                  <a:srgbClr val="005828"/>
                </a:solidFill>
                <a:latin typeface="Arial" pitchFamily="34" charset="0"/>
              </a:rPr>
              <a:t>1 </a:t>
            </a:r>
            <a:r>
              <a:rPr lang="fr-FR" sz="2000" b="1" dirty="0" err="1" smtClean="0">
                <a:solidFill>
                  <a:srgbClr val="005828"/>
                </a:solidFill>
                <a:latin typeface="Arial" pitchFamily="34" charset="0"/>
              </a:rPr>
              <a:t>assessment</a:t>
            </a:r>
            <a:r>
              <a:rPr lang="fr-FR" sz="2000" b="1" dirty="0" smtClean="0">
                <a:solidFill>
                  <a:srgbClr val="005828"/>
                </a:solidFill>
                <a:latin typeface="Arial" pitchFamily="34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</a:rPr>
              <a:t>(AT)</a:t>
            </a:r>
            <a:endParaRPr lang="fr-FR" sz="2000" b="1" dirty="0" smtClean="0">
              <a:solidFill>
                <a:srgbClr val="0070C0"/>
              </a:solidFill>
              <a:latin typeface="Arial" pitchFamily="34" charset="0"/>
            </a:endParaRPr>
          </a:p>
          <a:p>
            <a:r>
              <a:rPr lang="fr-FR" sz="2000" b="1" dirty="0" smtClean="0">
                <a:solidFill>
                  <a:srgbClr val="0070C0"/>
                </a:solidFill>
                <a:latin typeface="Arial" pitchFamily="34" charset="0"/>
              </a:rPr>
              <a:t>    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</a:rPr>
              <a:t>- for </a:t>
            </a:r>
            <a:r>
              <a:rPr lang="fr-FR" sz="2000" b="1" dirty="0" err="1" smtClean="0">
                <a:solidFill>
                  <a:srgbClr val="005828"/>
                </a:solidFill>
                <a:latin typeface="Arial" pitchFamily="34" charset="0"/>
              </a:rPr>
              <a:t>learners</a:t>
            </a:r>
            <a:r>
              <a:rPr lang="fr-FR" sz="2000" b="1" dirty="0" smtClean="0">
                <a:latin typeface="Arial" pitchFamily="34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</a:rPr>
              <a:t>and … </a:t>
            </a:r>
            <a:r>
              <a:rPr lang="fr-FR" sz="2000" b="1" dirty="0" err="1" smtClean="0">
                <a:solidFill>
                  <a:srgbClr val="005828"/>
                </a:solidFill>
                <a:latin typeface="Arial" pitchFamily="34" charset="0"/>
              </a:rPr>
              <a:t>teachers</a:t>
            </a:r>
            <a:endParaRPr lang="fr-FR" sz="2000" b="1" dirty="0">
              <a:solidFill>
                <a:srgbClr val="005828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fecha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t>VITEA</a:t>
            </a:r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8195" name="2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t>Strategic Partnership for VET       ERASMUS + 2015-2017 </a:t>
            </a:r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8196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508E557-2C07-4F0D-A41F-862EC0D6B16F}" type="slidenum">
              <a:rPr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>
          <a:xfrm>
            <a:off x="719832" y="85725"/>
            <a:ext cx="8926513" cy="777875"/>
          </a:xfrm>
        </p:spPr>
        <p:txBody>
          <a:bodyPr/>
          <a:lstStyle/>
          <a:p>
            <a:pPr eaLnBrk="1">
              <a:buSzPct val="45000"/>
              <a:buFont typeface="StarSymbol"/>
              <a:buNone/>
            </a:pPr>
            <a:r>
              <a:rPr sz="2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</a:rPr>
              <a:t>Content</a:t>
            </a: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4294967295"/>
          </p:nvPr>
        </p:nvSpPr>
        <p:spPr>
          <a:xfrm>
            <a:off x="971549" y="1350963"/>
            <a:ext cx="8532813" cy="1132730"/>
          </a:xfrm>
        </p:spPr>
        <p:txBody>
          <a:bodyPr/>
          <a:lstStyle/>
          <a:p>
            <a:pPr marL="431800" indent="-323850" algn="ctr" eaLnBrk="1">
              <a:buSzPct val="45000"/>
              <a:buFont typeface="StarSymbol"/>
              <a:buNone/>
              <a:defRPr/>
            </a:pPr>
            <a:r>
              <a:rPr lang="es-ES" sz="2400" b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To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</a:t>
            </a:r>
            <a:r>
              <a:rPr lang="es-ES" sz="2400" b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meet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</a:t>
            </a:r>
            <a:r>
              <a:rPr lang="es-ES" sz="2400" b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learners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' </a:t>
            </a:r>
            <a:r>
              <a:rPr lang="es-ES" sz="24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need</a:t>
            </a:r>
            <a:r>
              <a:rPr lang="es-ES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                                                                    </a:t>
            </a:r>
            <a:r>
              <a:rPr sz="2000" b="1" smtClean="0">
                <a:solidFill>
                  <a:srgbClr val="008A3E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=&gt; </a:t>
            </a:r>
            <a:r>
              <a:rPr lang="en-US" sz="2000" b="1" dirty="0">
                <a:solidFill>
                  <a:srgbClr val="008A3E"/>
                </a:solidFill>
                <a:latin typeface="Arial" pitchFamily="34" charset="0"/>
                <a:ea typeface="Microsoft YaHei" pitchFamily="34" charset="-122"/>
                <a:cs typeface="Times New Roman" pitchFamily="18" charset="0"/>
              </a:rPr>
              <a:t>The VITEA project defines what they have to </a:t>
            </a:r>
            <a:r>
              <a:rPr lang="en-US" sz="2000" b="1" dirty="0" smtClean="0">
                <a:solidFill>
                  <a:srgbClr val="008A3E"/>
                </a:solidFill>
                <a:latin typeface="Arial" pitchFamily="34" charset="0"/>
                <a:ea typeface="Microsoft YaHei" pitchFamily="34" charset="-122"/>
                <a:cs typeface="Times New Roman" pitchFamily="18" charset="0"/>
              </a:rPr>
              <a:t>know</a:t>
            </a:r>
            <a:r>
              <a:rPr sz="2000" b="1" smtClean="0">
                <a:solidFill>
                  <a:srgbClr val="009933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                                                                                                                                                                                  </a:t>
            </a:r>
            <a:endParaRPr sz="2000" b="1" dirty="0" smtClean="0">
              <a:solidFill>
                <a:srgbClr val="009933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  <a:p>
            <a:pPr marL="431800" indent="-323850" eaLnBrk="1">
              <a:buSzPct val="45000"/>
              <a:buFont typeface="StarSymbol"/>
              <a:buNone/>
              <a:defRPr/>
            </a:pPr>
            <a:r>
              <a:rPr sz="2000" b="1" dirty="0" smtClean="0">
                <a:solidFill>
                  <a:srgbClr val="009933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								                          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Times New Roman" pitchFamily="18" charset="0"/>
              </a:rPr>
              <a:t> </a:t>
            </a:r>
            <a:r>
              <a:rPr lang="en-US" sz="2000" b="1" dirty="0" smtClean="0">
                <a:solidFill>
                  <a:srgbClr val="FF6600"/>
                </a:solidFill>
                <a:latin typeface="Arial" pitchFamily="34" charset="0"/>
                <a:ea typeface="Microsoft YaHei" pitchFamily="34" charset="-122"/>
                <a:cs typeface="Times New Roman" pitchFamily="18" charset="0"/>
              </a:rPr>
              <a:t>  </a:t>
            </a:r>
            <a:r>
              <a:rPr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                                                                       </a:t>
            </a:r>
          </a:p>
          <a:p>
            <a:pPr marL="431800" indent="-323850" eaLnBrk="1">
              <a:spcAft>
                <a:spcPct val="0"/>
              </a:spcAft>
              <a:buSzPct val="45000"/>
              <a:buFontTx/>
              <a:buChar char="-"/>
              <a:defRPr/>
            </a:pPr>
            <a:r>
              <a:rPr sz="2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Times New Roman" pitchFamily="18" charset="0"/>
              </a:rPr>
              <a:t>Prerequisites</a:t>
            </a:r>
            <a:r>
              <a:rPr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Times New Roman" pitchFamily="18" charset="0"/>
              </a:rPr>
              <a:t>                                                                                                                </a:t>
            </a:r>
            <a:r>
              <a:rPr sz="20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Times New Roman" pitchFamily="18" charset="0"/>
              </a:rPr>
              <a:t>- </a:t>
            </a:r>
            <a:r>
              <a:rPr lang="es-ES" sz="2000" b="1" dirty="0" err="1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Times New Roman" pitchFamily="18" charset="0"/>
              </a:rPr>
              <a:t>knowledge</a:t>
            </a:r>
            <a:r>
              <a:rPr sz="20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Times New Roman" pitchFamily="18" charset="0"/>
              </a:rPr>
              <a:t>                                                                                                        - </a:t>
            </a:r>
            <a:r>
              <a:rPr sz="2000" b="1" dirty="0" err="1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Times New Roman" pitchFamily="18" charset="0"/>
              </a:rPr>
              <a:t>skills</a:t>
            </a:r>
            <a:r>
              <a:rPr sz="20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Times New Roman" pitchFamily="18" charset="0"/>
              </a:rPr>
              <a:t>                                                                                                                      - </a:t>
            </a:r>
            <a:r>
              <a:rPr sz="2000" b="1" dirty="0" err="1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Times New Roman" pitchFamily="18" charset="0"/>
              </a:rPr>
              <a:t>competences</a:t>
            </a:r>
            <a:r>
              <a:rPr sz="20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Times New Roman" pitchFamily="18" charset="0"/>
              </a:rPr>
              <a:t>                                  </a:t>
            </a:r>
          </a:p>
          <a:p>
            <a:pPr marL="431800" indent="-323850" eaLnBrk="1">
              <a:spcAft>
                <a:spcPct val="0"/>
              </a:spcAft>
              <a:buSzPct val="45000"/>
              <a:buFontTx/>
              <a:buChar char="-"/>
              <a:defRPr/>
            </a:pPr>
            <a:endParaRPr sz="2000" b="1" dirty="0" smtClean="0">
              <a:solidFill>
                <a:srgbClr val="0000FF"/>
              </a:solidFill>
              <a:latin typeface="Arial" pitchFamily="34" charset="0"/>
              <a:ea typeface="Microsoft YaHei" pitchFamily="34" charset="-122"/>
              <a:cs typeface="Times New Roman" pitchFamily="18" charset="0"/>
            </a:endParaRPr>
          </a:p>
          <a:p>
            <a:pPr marL="431800" indent="-323850" eaLnBrk="1">
              <a:spcAft>
                <a:spcPct val="0"/>
              </a:spcAft>
              <a:buSzPct val="45000"/>
              <a:buFontTx/>
              <a:buChar char="-"/>
              <a:defRPr/>
            </a:pPr>
            <a:r>
              <a:rPr lang="es-ES" sz="2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Assessment</a:t>
            </a:r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</a:t>
            </a:r>
            <a:r>
              <a:rPr lang="es-ES" sz="2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conditions</a:t>
            </a:r>
            <a:r>
              <a:rPr sz="2000" b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                                                                            </a:t>
            </a:r>
            <a:r>
              <a:rPr lang="en-US" sz="20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- </a:t>
            </a:r>
            <a:r>
              <a:rPr lang="en-US" sz="2000" b="1" dirty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Times New Roman" pitchFamily="18" charset="0"/>
              </a:rPr>
              <a:t>knowledge of assessment  </a:t>
            </a:r>
            <a:r>
              <a:rPr lang="en-US" sz="20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Times New Roman" pitchFamily="18" charset="0"/>
              </a:rPr>
              <a:t>grid                                                           </a:t>
            </a:r>
            <a:r>
              <a:rPr lang="en-US" sz="2000" b="1" dirty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Times New Roman" pitchFamily="18" charset="0"/>
              </a:rPr>
              <a:t>- abroad in </a:t>
            </a:r>
            <a:r>
              <a:rPr lang="en-US" sz="20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Times New Roman" pitchFamily="18" charset="0"/>
              </a:rPr>
              <a:t>English                                                                                                      - </a:t>
            </a:r>
            <a:r>
              <a:rPr lang="es-ES" sz="2000" b="1" dirty="0" err="1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Times New Roman" pitchFamily="18" charset="0"/>
              </a:rPr>
              <a:t>by</a:t>
            </a:r>
            <a:r>
              <a:rPr lang="es-ES" sz="2000" b="1" dirty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Times New Roman" pitchFamily="18" charset="0"/>
              </a:rPr>
              <a:t> </a:t>
            </a:r>
            <a:r>
              <a:rPr lang="es-ES" sz="2000" b="1" dirty="0" err="1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Times New Roman" pitchFamily="18" charset="0"/>
              </a:rPr>
              <a:t>foreign</a:t>
            </a:r>
            <a:r>
              <a:rPr lang="es-ES" sz="2000" b="1" dirty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Times New Roman" pitchFamily="18" charset="0"/>
              </a:rPr>
              <a:t> </a:t>
            </a:r>
            <a:r>
              <a:rPr lang="es-ES" sz="2000" b="1" dirty="0" err="1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Times New Roman" pitchFamily="18" charset="0"/>
              </a:rPr>
              <a:t>trainers</a:t>
            </a:r>
            <a:endParaRPr lang="es-ES" sz="2000" b="1" dirty="0" smtClean="0">
              <a:solidFill>
                <a:srgbClr val="006C31"/>
              </a:solidFill>
              <a:latin typeface="Arial" pitchFamily="34" charset="0"/>
              <a:ea typeface="Microsoft YaHei" pitchFamily="34" charset="-122"/>
              <a:cs typeface="Times New Roman" pitchFamily="18" charset="0"/>
            </a:endParaRPr>
          </a:p>
          <a:p>
            <a:pPr marL="431800" indent="-323850" eaLnBrk="1">
              <a:spcAft>
                <a:spcPct val="0"/>
              </a:spcAft>
              <a:buSzPct val="45000"/>
              <a:buFont typeface="StarSymbol"/>
              <a:buNone/>
              <a:defRPr/>
            </a:pPr>
            <a:endParaRPr lang="es-ES" sz="2000" b="1" dirty="0" smtClean="0">
              <a:solidFill>
                <a:srgbClr val="0000FF"/>
              </a:solidFill>
              <a:latin typeface="Arial" pitchFamily="34" charset="0"/>
              <a:ea typeface="Microsoft YaHei" pitchFamily="34" charset="-122"/>
              <a:cs typeface="Times New Roman" pitchFamily="18" charset="0"/>
            </a:endParaRPr>
          </a:p>
          <a:p>
            <a:pPr marL="431800" indent="-323850" eaLnBrk="1">
              <a:spcAft>
                <a:spcPct val="0"/>
              </a:spcAft>
              <a:buSzPct val="45000"/>
              <a:buFont typeface="StarSymbol"/>
              <a:buNone/>
              <a:defRPr/>
            </a:pPr>
            <a:r>
              <a:rPr lang="es-ES" sz="2000" b="1" dirty="0" smtClean="0">
                <a:solidFill>
                  <a:schemeClr val="accent6"/>
                </a:solidFill>
                <a:latin typeface="Arial" pitchFamily="34" charset="0"/>
                <a:ea typeface="Microsoft YaHei" pitchFamily="34" charset="-122"/>
                <a:cs typeface="Times New Roman" pitchFamily="18" charset="0"/>
              </a:rPr>
              <a:t>    </a:t>
            </a:r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Times New Roman" pitchFamily="18" charset="0"/>
              </a:rPr>
              <a:t>T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aking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into account their results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in</a:t>
            </a:r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                                                                                  </a:t>
            </a:r>
            <a:r>
              <a:rPr lang="es-ES" sz="20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- VITEA : </a:t>
            </a:r>
            <a:r>
              <a:rPr lang="es-ES" sz="2000" b="1" dirty="0" err="1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certificate</a:t>
            </a:r>
            <a:r>
              <a:rPr lang="es-ES"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of </a:t>
            </a:r>
            <a:r>
              <a:rPr lang="es-ES" sz="2000" b="1" dirty="0" err="1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pruning</a:t>
            </a:r>
            <a:endParaRPr lang="es-ES" sz="2000" b="1" dirty="0" smtClean="0">
              <a:solidFill>
                <a:srgbClr val="0000FF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  <a:p>
            <a:pPr marL="431800" indent="-323850" eaLnBrk="1">
              <a:spcAft>
                <a:spcPct val="0"/>
              </a:spcAft>
              <a:buSzPct val="45000"/>
              <a:buFont typeface="StarSymbol"/>
              <a:buNone/>
              <a:defRPr/>
            </a:pPr>
            <a:r>
              <a:rPr lang="es-ES"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	</a:t>
            </a:r>
            <a:r>
              <a:rPr lang="es-ES" sz="20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- </a:t>
            </a:r>
            <a:r>
              <a:rPr lang="en-US" sz="2000" b="1" dirty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heir training course: </a:t>
            </a:r>
            <a:r>
              <a:rPr lang="en-US" sz="2000" b="1" dirty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validation in a module</a:t>
            </a:r>
            <a:r>
              <a:rPr lang="es-ES"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...</a:t>
            </a:r>
          </a:p>
          <a:p>
            <a:pPr marL="431800" indent="-323850" eaLnBrk="1">
              <a:buSzPct val="45000"/>
              <a:buFont typeface="StarSymbol"/>
              <a:buNone/>
              <a:defRPr/>
            </a:pPr>
            <a:endParaRPr sz="2000" b="1" dirty="0" smtClean="0">
              <a:solidFill>
                <a:srgbClr val="0000FF"/>
              </a:solidFill>
              <a:latin typeface="Arial" pitchFamily="34" charset="0"/>
              <a:ea typeface="Microsoft YaHei" pitchFamily="34" charset="-122"/>
              <a:cs typeface="Times New Roman" pitchFamily="18" charset="0"/>
            </a:endParaRPr>
          </a:p>
          <a:p>
            <a:pPr marL="431800" indent="-323850" eaLnBrk="1">
              <a:spcAft>
                <a:spcPct val="0"/>
              </a:spcAft>
              <a:buSzPct val="45000"/>
              <a:buFont typeface="StarSymbol"/>
              <a:buNone/>
              <a:defRPr/>
            </a:pPr>
            <a:r>
              <a:rPr sz="2000" b="1" dirty="0" smtClean="0">
                <a:solidFill>
                  <a:srgbClr val="FF6600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                                                                                                                             -</a:t>
            </a:r>
            <a:endParaRPr sz="2000" b="1" dirty="0" smtClean="0">
              <a:solidFill>
                <a:srgbClr val="000000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</p:txBody>
      </p:sp>
      <p:sp>
        <p:nvSpPr>
          <p:cNvPr id="8199" name="3 Imagen"/>
          <p:cNvSpPr>
            <a:spLocks noChangeAspect="1"/>
          </p:cNvSpPr>
          <p:nvPr/>
        </p:nvSpPr>
        <p:spPr bwMode="auto">
          <a:xfrm>
            <a:off x="431800" y="142875"/>
            <a:ext cx="10795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00" name="4 Imagen"/>
          <p:cNvSpPr>
            <a:spLocks noChangeAspect="1"/>
          </p:cNvSpPr>
          <p:nvPr/>
        </p:nvSpPr>
        <p:spPr bwMode="auto">
          <a:xfrm>
            <a:off x="8351838" y="287338"/>
            <a:ext cx="10795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pic>
        <p:nvPicPr>
          <p:cNvPr id="8201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842" y="136499"/>
            <a:ext cx="1611313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54890" y="422251"/>
            <a:ext cx="216693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Marcador de fecha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t>VITEA</a:t>
            </a:r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9219" name="2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t>Strategic Partnership for VET       ERASMUS + 2015-2017 </a:t>
            </a:r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9220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5F63E58-9E92-45DE-A5CC-AFD92C237C33}" type="slidenum">
              <a:rPr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>
          <a:xfrm>
            <a:off x="792163" y="-431800"/>
            <a:ext cx="8712200" cy="431800"/>
          </a:xfrm>
        </p:spPr>
        <p:txBody>
          <a:bodyPr/>
          <a:lstStyle/>
          <a:p>
            <a:pPr algn="l" eaLnBrk="1">
              <a:buSzPct val="45000"/>
              <a:buFont typeface="StarSymbol"/>
              <a:buNone/>
            </a:pPr>
            <a:r>
              <a:rPr sz="2600" b="1" smtClean="0">
                <a:solidFill>
                  <a:srgbClr val="FF3333"/>
                </a:solidFill>
                <a:latin typeface="Arial" pitchFamily="34" charset="0"/>
                <a:ea typeface="Microsoft YaHei" pitchFamily="34" charset="-122"/>
              </a:rPr>
              <a:t>                              </a:t>
            </a: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4294967295"/>
          </p:nvPr>
        </p:nvSpPr>
        <p:spPr>
          <a:xfrm>
            <a:off x="360363" y="0"/>
            <a:ext cx="9215437" cy="9451975"/>
          </a:xfrm>
        </p:spPr>
        <p:txBody>
          <a:bodyPr/>
          <a:lstStyle/>
          <a:p>
            <a:pPr marL="431800" indent="-323850" algn="ctr" eaLnBrk="1">
              <a:buSzPct val="45000"/>
              <a:buFont typeface="StarSymbol"/>
              <a:buNone/>
            </a:pPr>
            <a:r>
              <a:rPr lang="es-ES" sz="2400" b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Practical</a:t>
            </a: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</a:t>
            </a:r>
            <a:r>
              <a:rPr lang="es-ES" sz="24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implementation</a:t>
            </a:r>
            <a:r>
              <a:rPr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 </a:t>
            </a:r>
            <a:r>
              <a:rPr sz="2400" b="1" dirty="0" smtClean="0">
                <a:solidFill>
                  <a:srgbClr val="FF3333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                                                          </a:t>
            </a:r>
            <a:r>
              <a:rPr sz="26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(</a:t>
            </a:r>
            <a:r>
              <a:rPr sz="20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Gantt </a:t>
            </a:r>
            <a:r>
              <a:rPr sz="2000" b="1" dirty="0" err="1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Diagram</a:t>
            </a:r>
            <a:r>
              <a:rPr sz="20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)</a:t>
            </a:r>
          </a:p>
          <a:p>
            <a:pPr marL="431800" indent="-323850" algn="ctr" eaLnBrk="1">
              <a:buSzPct val="45000"/>
              <a:buFont typeface="StarSymbol"/>
              <a:buNone/>
            </a:pPr>
            <a:r>
              <a:rPr sz="2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Principles</a:t>
            </a:r>
            <a:endParaRPr sz="20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  <a:p>
            <a:pPr marL="431800" indent="-323850" eaLnBrk="1">
              <a:spcAft>
                <a:spcPct val="0"/>
              </a:spcAft>
              <a:buSzPct val="45000"/>
              <a:buFont typeface="StarSymbol"/>
              <a:buNone/>
            </a:pPr>
            <a:r>
              <a:rPr sz="20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	</a:t>
            </a:r>
            <a:r>
              <a:rPr lang="es-ES_tradnl" sz="20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- </a:t>
            </a:r>
            <a:r>
              <a:rPr lang="en-US" sz="20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go </a:t>
            </a:r>
            <a:r>
              <a:rPr lang="en-US" sz="2000" b="1" dirty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to each educational partner once</a:t>
            </a:r>
            <a:endParaRPr lang="es-ES_tradnl" sz="2000" b="1" dirty="0" smtClean="0">
              <a:solidFill>
                <a:srgbClr val="006C31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  <a:p>
            <a:pPr marL="431800" indent="-323850" eaLnBrk="1">
              <a:spcAft>
                <a:spcPct val="0"/>
              </a:spcAft>
              <a:buSzPct val="45000"/>
              <a:buFont typeface="StarSymbol"/>
              <a:buNone/>
            </a:pPr>
            <a:r>
              <a:rPr lang="es-ES_tradnl" sz="20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    - </a:t>
            </a:r>
            <a:r>
              <a:rPr lang="en-US" sz="20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two </a:t>
            </a:r>
            <a:r>
              <a:rPr lang="en-US" sz="2000" b="1" dirty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partners are responsible for each action</a:t>
            </a:r>
            <a:endParaRPr lang="es-ES_tradnl" sz="2000" b="1" dirty="0" smtClean="0">
              <a:solidFill>
                <a:srgbClr val="006C31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  <a:p>
            <a:pPr marL="431800" indent="-323850" eaLnBrk="1">
              <a:spcAft>
                <a:spcPct val="0"/>
              </a:spcAft>
              <a:buSzPct val="45000"/>
              <a:buFontTx/>
              <a:buNone/>
            </a:pPr>
            <a:r>
              <a:rPr lang="es-ES_tradnl" sz="20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    - </a:t>
            </a:r>
            <a:r>
              <a:rPr lang="en-US" sz="20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an </a:t>
            </a:r>
            <a:r>
              <a:rPr lang="en-US" sz="2000" b="1" dirty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external assessor follows our project</a:t>
            </a:r>
            <a:endParaRPr lang="es-ES_tradnl" sz="2000" b="1" dirty="0" smtClean="0">
              <a:solidFill>
                <a:srgbClr val="006C31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  <a:p>
            <a:pPr marL="431800" indent="-323850" eaLnBrk="1">
              <a:spcAft>
                <a:spcPct val="0"/>
              </a:spcAft>
              <a:buSzPct val="45000"/>
              <a:buFontTx/>
              <a:buNone/>
            </a:pPr>
            <a:endParaRPr lang="es-ES_tradnl" sz="2000" b="1" dirty="0" smtClean="0">
              <a:solidFill>
                <a:srgbClr val="3333FF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  <a:p>
            <a:pPr marL="431800" indent="-323850" algn="ctr" eaLnBrk="1">
              <a:spcAft>
                <a:spcPct val="0"/>
              </a:spcAft>
              <a:buSzPct val="45000"/>
              <a:buFontTx/>
              <a:buNone/>
            </a:pPr>
            <a:r>
              <a:rPr lang="es-ES" sz="2000" b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Meetings</a:t>
            </a:r>
            <a:r>
              <a:rPr sz="2400" b="1" dirty="0" smtClean="0">
                <a:solidFill>
                  <a:srgbClr val="009933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 </a:t>
            </a:r>
          </a:p>
          <a:p>
            <a:pPr marL="431800" indent="-323850" eaLnBrk="1">
              <a:buSzPct val="45000"/>
              <a:buFont typeface="StarSymbol"/>
              <a:buNone/>
            </a:pPr>
            <a:r>
              <a:rPr sz="2000" b="1" dirty="0">
                <a:solidFill>
                  <a:srgbClr val="008A3E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</a:t>
            </a:r>
            <a:r>
              <a:rPr sz="2000" b="1" dirty="0" smtClean="0">
                <a:solidFill>
                  <a:srgbClr val="008A3E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  </a:t>
            </a:r>
            <a:r>
              <a:rPr sz="20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4 </a:t>
            </a:r>
            <a:r>
              <a:rPr lang="es-ES" sz="2000" b="1" dirty="0" err="1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multiplier</a:t>
            </a:r>
            <a:r>
              <a:rPr lang="es-ES" sz="2000" b="1" dirty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</a:t>
            </a:r>
            <a:r>
              <a:rPr lang="es-ES" sz="2000" b="1" dirty="0" err="1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events</a:t>
            </a:r>
            <a:r>
              <a:rPr sz="2000" b="1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                                                                                                          </a:t>
            </a:r>
            <a:r>
              <a:rPr sz="2000" b="1" smtClean="0">
                <a:solidFill>
                  <a:srgbClr val="6666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- </a:t>
            </a:r>
            <a:r>
              <a:rPr lang="es-ES" sz="2000" b="1" dirty="0" err="1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national</a:t>
            </a:r>
            <a:r>
              <a:rPr lang="es-ES"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</a:t>
            </a:r>
            <a:r>
              <a:rPr lang="es-ES" sz="2000" b="1" dirty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and </a:t>
            </a:r>
            <a:r>
              <a:rPr lang="es-ES" sz="2000" b="1" dirty="0" err="1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pedagogical</a:t>
            </a:r>
            <a:r>
              <a:rPr sz="2000" b="1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    =&gt;      </a:t>
            </a:r>
            <a:r>
              <a:rPr lang="es-ES" sz="2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standards</a:t>
            </a:r>
            <a:r>
              <a:rPr sz="2000" b="1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</a:t>
            </a:r>
            <a:r>
              <a:rPr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(</a:t>
            </a:r>
            <a:r>
              <a:rPr sz="2000" b="1" dirty="0" err="1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repository</a:t>
            </a:r>
            <a:r>
              <a:rPr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)</a:t>
            </a:r>
            <a:r>
              <a:rPr sz="2000" b="1" dirty="0" smtClean="0">
                <a:solidFill>
                  <a:srgbClr val="FF6600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</a:t>
            </a:r>
            <a:r>
              <a:rPr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(HU) 		     </a:t>
            </a:r>
            <a:r>
              <a:rPr sz="2000" b="1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- e</a:t>
            </a:r>
            <a:r>
              <a:rPr lang="es-ES" sz="2000" b="1" dirty="0" err="1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uropean</a:t>
            </a:r>
            <a:r>
              <a:rPr lang="es-ES"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</a:t>
            </a:r>
            <a:r>
              <a:rPr lang="es-ES" sz="2000" b="1" dirty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and </a:t>
            </a:r>
            <a:r>
              <a:rPr lang="es-ES" sz="2000" b="1" dirty="0" err="1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technical</a:t>
            </a:r>
            <a:r>
              <a:rPr sz="2000" b="1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        =&gt; </a:t>
            </a:r>
            <a:r>
              <a:rPr sz="2000" b="1" smtClean="0">
                <a:solidFill>
                  <a:srgbClr val="FF6600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    </a:t>
            </a:r>
            <a:r>
              <a:rPr lang="es-ES" sz="2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operational</a:t>
            </a:r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</a:t>
            </a:r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guide</a:t>
            </a:r>
            <a:r>
              <a:rPr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 </a:t>
            </a:r>
            <a:r>
              <a:rPr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(</a:t>
            </a:r>
            <a:r>
              <a:rPr sz="2000" b="1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AT) </a:t>
            </a:r>
            <a:r>
              <a:rPr lang="fr-FR"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…</a:t>
            </a:r>
            <a:r>
              <a:rPr sz="2000" b="1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                                       - </a:t>
            </a:r>
            <a:r>
              <a:rPr lang="es-ES" sz="2000" b="1" dirty="0" err="1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european</a:t>
            </a:r>
            <a:r>
              <a:rPr lang="es-ES"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</a:t>
            </a:r>
            <a:r>
              <a:rPr lang="es-ES" sz="2000" b="1" dirty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and </a:t>
            </a:r>
            <a:r>
              <a:rPr lang="es-ES" sz="2000" b="1" dirty="0" err="1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institutional</a:t>
            </a:r>
            <a:r>
              <a:rPr lang="es-ES" sz="2000" b="1" dirty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</a:t>
            </a:r>
            <a:r>
              <a:rPr lang="es-ES"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 </a:t>
            </a:r>
            <a:r>
              <a:rPr sz="2000" b="1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=&gt;       </a:t>
            </a:r>
            <a:r>
              <a:rPr lang="es-ES" sz="2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recognition</a:t>
            </a:r>
            <a:r>
              <a:rPr sz="2000" b="1" smtClean="0">
                <a:solidFill>
                  <a:srgbClr val="FF6600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</a:t>
            </a:r>
            <a:r>
              <a:rPr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(SP)         	                                  </a:t>
            </a:r>
            <a:r>
              <a:rPr sz="2000" b="1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- </a:t>
            </a:r>
            <a:r>
              <a:rPr lang="es-ES" sz="2000" b="1" dirty="0" err="1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worldwide</a:t>
            </a:r>
            <a:r>
              <a:rPr lang="es-ES"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</a:t>
            </a:r>
            <a:r>
              <a:rPr lang="es-ES" sz="2000" b="1" dirty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and </a:t>
            </a:r>
            <a:r>
              <a:rPr lang="es-ES" sz="2000" b="1" dirty="0" err="1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professional</a:t>
            </a:r>
            <a:r>
              <a:rPr lang="es-ES"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</a:t>
            </a:r>
            <a:r>
              <a:rPr sz="2000" b="1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=&gt;      </a:t>
            </a:r>
            <a:r>
              <a:rPr lang="es-ES" sz="20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results</a:t>
            </a:r>
            <a:r>
              <a:rPr sz="2000" b="1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</a:t>
            </a:r>
            <a:r>
              <a:rPr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(FR) 		</a:t>
            </a:r>
          </a:p>
          <a:p>
            <a:pPr marL="431800" indent="-323850" eaLnBrk="1">
              <a:buSzPct val="45000"/>
              <a:buFontTx/>
              <a:buChar char="-"/>
            </a:pPr>
            <a:r>
              <a:rPr sz="2000" b="1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3 </a:t>
            </a:r>
            <a:r>
              <a:rPr sz="2000" b="1" dirty="0" err="1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a</a:t>
            </a:r>
            <a:r>
              <a:rPr sz="2000" b="1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ctivities      </a:t>
            </a:r>
            <a:r>
              <a:rPr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=&gt; - 1 ECVET training (SLO)						          - </a:t>
            </a:r>
            <a:r>
              <a:rPr sz="2000" b="1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2 </a:t>
            </a:r>
            <a:r>
              <a:rPr lang="es-ES" sz="2000" b="1" dirty="0" err="1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assessment</a:t>
            </a:r>
            <a:r>
              <a:rPr lang="es-ES"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</a:t>
            </a:r>
            <a:r>
              <a:rPr lang="es-ES" sz="2000" b="1" dirty="0" err="1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sessions</a:t>
            </a:r>
            <a:r>
              <a:rPr lang="es-ES" sz="2000" b="1" dirty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</a:t>
            </a:r>
            <a:r>
              <a:rPr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(IT, AT) </a:t>
            </a:r>
          </a:p>
          <a:p>
            <a:pPr marL="431800" indent="-323850" eaLnBrk="1">
              <a:buSzPct val="45000"/>
              <a:buFontTx/>
              <a:buChar char="-"/>
            </a:pPr>
            <a:r>
              <a:rPr sz="2000" b="1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7 </a:t>
            </a:r>
            <a:r>
              <a:rPr sz="2000" b="1" dirty="0" smtClean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transnational meetings                                                                                                                                  </a:t>
            </a:r>
            <a:r>
              <a:rPr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		      =&gt;   </a:t>
            </a:r>
            <a:r>
              <a:rPr sz="2000" b="1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- </a:t>
            </a:r>
            <a:r>
              <a:rPr lang="es-ES" sz="2000" b="1" dirty="0" err="1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validation</a:t>
            </a:r>
            <a:r>
              <a:rPr lang="es-ES"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</a:t>
            </a:r>
            <a:r>
              <a:rPr lang="es-ES" sz="2000" b="1" dirty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of </a:t>
            </a:r>
            <a:r>
              <a:rPr lang="es-ES" sz="2000" b="1" dirty="0" err="1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work</a:t>
            </a:r>
            <a:r>
              <a:rPr lang="es-ES" sz="2000" b="1" dirty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</a:t>
            </a:r>
            <a:r>
              <a:rPr lang="es-ES" sz="2000" b="1" dirty="0" err="1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performed</a:t>
            </a:r>
            <a:r>
              <a:rPr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                                                                  </a:t>
            </a:r>
            <a:r>
              <a:rPr lang="es-ES"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                            		             - d</a:t>
            </a:r>
            <a:r>
              <a:rPr lang="en-US" sz="2000" b="1" dirty="0" err="1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efinition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and planning of future work</a:t>
            </a:r>
            <a:endParaRPr sz="2000" b="1" dirty="0" smtClean="0">
              <a:solidFill>
                <a:srgbClr val="0000FF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  <a:p>
            <a:pPr marL="431800" indent="-323850" algn="r" eaLnBrk="1">
              <a:buSzPct val="45000"/>
              <a:buFont typeface="StarSymbol"/>
              <a:buNone/>
            </a:pPr>
            <a:endParaRPr sz="2000" b="1" dirty="0" smtClean="0">
              <a:solidFill>
                <a:srgbClr val="0000FF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  <a:p>
            <a:pPr marL="431800" indent="-323850" algn="r" eaLnBrk="1">
              <a:buSzPct val="45000"/>
              <a:buFont typeface="StarSymbol"/>
              <a:buNone/>
            </a:pPr>
            <a:endParaRPr dirty="0" smtClean="0">
              <a:solidFill>
                <a:srgbClr val="000000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  <a:p>
            <a:pPr marL="431800" indent="-323850" eaLnBrk="1">
              <a:buSzPct val="45000"/>
              <a:buFont typeface="StarSymbol"/>
              <a:buNone/>
            </a:pPr>
            <a:endParaRPr dirty="0" smtClean="0">
              <a:solidFill>
                <a:srgbClr val="000000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</p:txBody>
      </p:sp>
      <p:sp>
        <p:nvSpPr>
          <p:cNvPr id="9223" name="3 Imagen"/>
          <p:cNvSpPr>
            <a:spLocks noChangeAspect="1"/>
          </p:cNvSpPr>
          <p:nvPr/>
        </p:nvSpPr>
        <p:spPr bwMode="auto">
          <a:xfrm>
            <a:off x="431800" y="142875"/>
            <a:ext cx="10795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24" name="4 Imagen"/>
          <p:cNvSpPr>
            <a:spLocks noChangeAspect="1"/>
          </p:cNvSpPr>
          <p:nvPr/>
        </p:nvSpPr>
        <p:spPr bwMode="auto">
          <a:xfrm>
            <a:off x="8351838" y="71438"/>
            <a:ext cx="10795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pic>
        <p:nvPicPr>
          <p:cNvPr id="9226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5438" y="0"/>
            <a:ext cx="161131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54890" y="422251"/>
            <a:ext cx="216693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Marcador de fecha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t>VITEA</a:t>
            </a:r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10243" name="2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t>Strategic Partnership for VET       ERASMUS + 2015-2017 </a:t>
            </a:r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10244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16D31D9-28A0-42BF-A952-DA721DC8C1A9}" type="slidenum">
              <a:rPr smtClean="0">
                <a:latin typeface="Times New Roman" pitchFamily="18" charset="0"/>
                <a:ea typeface="Arial Unicode MS" pitchFamily="34" charset="-128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smtClean="0">
              <a:latin typeface="Times New Roman" pitchFamily="18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10245" name="1 Título"/>
          <p:cNvSpPr txBox="1">
            <a:spLocks noGrp="1"/>
          </p:cNvSpPr>
          <p:nvPr>
            <p:ph type="title" idx="4294967295"/>
          </p:nvPr>
        </p:nvSpPr>
        <p:spPr>
          <a:xfrm>
            <a:off x="647700" y="-2028825"/>
            <a:ext cx="9072563" cy="1812925"/>
          </a:xfrm>
        </p:spPr>
        <p:txBody>
          <a:bodyPr/>
          <a:lstStyle/>
          <a:p>
            <a:pPr eaLnBrk="1">
              <a:buSzPct val="45000"/>
              <a:buFont typeface="StarSymbol"/>
              <a:buChar char="●"/>
            </a:pPr>
            <a:endParaRPr smtClean="0">
              <a:solidFill>
                <a:srgbClr val="000000"/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10246" name="2 Marcador de texto"/>
          <p:cNvSpPr txBox="1">
            <a:spLocks noGrp="1"/>
          </p:cNvSpPr>
          <p:nvPr>
            <p:ph type="body" idx="4294967295"/>
          </p:nvPr>
        </p:nvSpPr>
        <p:spPr>
          <a:xfrm>
            <a:off x="431800" y="288032"/>
            <a:ext cx="8641530" cy="1547589"/>
          </a:xfrm>
        </p:spPr>
        <p:txBody>
          <a:bodyPr/>
          <a:lstStyle/>
          <a:p>
            <a:pPr marL="431800" indent="-323850" algn="ctr" eaLnBrk="1">
              <a:buSzPct val="45000"/>
              <a:buFont typeface="StarSymbol"/>
              <a:buNone/>
            </a:pPr>
            <a:r>
              <a:rPr b="1" dirty="0" smtClean="0">
                <a:solidFill>
                  <a:srgbClr val="FF3333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</a:t>
            </a:r>
            <a:r>
              <a:rPr sz="2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BERGERAC</a:t>
            </a:r>
          </a:p>
          <a:p>
            <a:pPr marL="431800" indent="-323850" algn="ctr" eaLnBrk="1">
              <a:buSzPct val="45000"/>
              <a:buFont typeface="StarSymbol"/>
              <a:buNone/>
            </a:pPr>
            <a:r>
              <a:rPr lang="es-ES" sz="2400" b="1" dirty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KICK OFF MEETING</a:t>
            </a:r>
            <a:endParaRPr sz="2400" dirty="0" smtClean="0">
              <a:solidFill>
                <a:srgbClr val="006C31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  <a:p>
            <a:pPr marL="431800" indent="-323850" eaLnBrk="1">
              <a:buSzPct val="45000"/>
              <a:buFont typeface="StarSymbol"/>
              <a:buNone/>
            </a:pPr>
            <a:endParaRPr dirty="0" smtClean="0">
              <a:solidFill>
                <a:srgbClr val="000000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  <a:p>
            <a:pPr marL="431800" indent="-323850" eaLnBrk="1">
              <a:buSzPct val="45000"/>
              <a:buFont typeface="StarSymbol"/>
              <a:buNone/>
            </a:pPr>
            <a:endParaRPr dirty="0" smtClean="0">
              <a:solidFill>
                <a:srgbClr val="000000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  <a:p>
            <a:pPr marL="431800" indent="-323850" eaLnBrk="1">
              <a:buSzPct val="45000"/>
              <a:buFont typeface="StarSymbol"/>
              <a:buNone/>
            </a:pPr>
            <a:endParaRPr dirty="0" smtClean="0">
              <a:solidFill>
                <a:srgbClr val="000000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  <a:p>
            <a:pPr marL="431800" indent="-323850" eaLnBrk="1">
              <a:buSzPct val="45000"/>
              <a:buFont typeface="StarSymbol"/>
              <a:buNone/>
            </a:pPr>
            <a:endParaRPr sz="2200" dirty="0" smtClean="0">
              <a:solidFill>
                <a:srgbClr val="000000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  <a:p>
            <a:pPr marL="431800" indent="-323850" eaLnBrk="1">
              <a:buSzPct val="45000"/>
              <a:buFont typeface="StarSymbol"/>
              <a:buNone/>
            </a:pPr>
            <a:r>
              <a:rPr sz="2200" b="1" dirty="0" smtClean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                                                                   </a:t>
            </a:r>
            <a:r>
              <a:rPr sz="22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	</a:t>
            </a:r>
            <a:endParaRPr sz="2200" b="1" dirty="0" smtClean="0">
              <a:solidFill>
                <a:srgbClr val="007826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  <a:p>
            <a:pPr marL="431800" indent="-323850" eaLnBrk="1">
              <a:buSzPct val="45000"/>
              <a:buFont typeface="StarSymbol"/>
              <a:buNone/>
            </a:pPr>
            <a:r>
              <a:rPr sz="2200" b="1" dirty="0" smtClean="0">
                <a:solidFill>
                  <a:srgbClr val="009900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					        </a:t>
            </a:r>
          </a:p>
          <a:p>
            <a:pPr marL="431800" indent="-323850" eaLnBrk="1">
              <a:buSzPct val="45000"/>
              <a:buFont typeface="StarSymbol"/>
              <a:buNone/>
            </a:pPr>
            <a:endParaRPr sz="2200" dirty="0" smtClean="0">
              <a:solidFill>
                <a:srgbClr val="000000"/>
              </a:solidFill>
              <a:latin typeface="Arial" pitchFamily="34" charset="0"/>
              <a:ea typeface="Microsoft YaHei" pitchFamily="34" charset="-122"/>
              <a:cs typeface="Mangal" pitchFamily="18" charset="0"/>
            </a:endParaRPr>
          </a:p>
        </p:txBody>
      </p:sp>
      <p:pic>
        <p:nvPicPr>
          <p:cNvPr id="10250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0"/>
            <a:ext cx="161131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54890" y="422251"/>
            <a:ext cx="216693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CuadroTexto"/>
          <p:cNvSpPr txBox="1"/>
          <p:nvPr/>
        </p:nvSpPr>
        <p:spPr>
          <a:xfrm>
            <a:off x="180281" y="5147989"/>
            <a:ext cx="5004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1800" indent="-323850" algn="ctr" eaLnBrk="1">
              <a:buSzPct val="45000"/>
              <a:buFont typeface="StarSymbol"/>
              <a:buNone/>
            </a:pPr>
            <a:r>
              <a:rPr lang="en-US" b="1" dirty="0">
                <a:solidFill>
                  <a:srgbClr val="006C31"/>
                </a:solidFill>
                <a:latin typeface="Arial" pitchFamily="34" charset="0"/>
                <a:ea typeface="Microsoft YaHei" pitchFamily="34" charset="-122"/>
                <a:cs typeface="Mangal" pitchFamily="18" charset="0"/>
              </a:rPr>
              <a:t>WORKING ON                                                                                       VITEA PROJECT MANAGEMENT</a:t>
            </a:r>
            <a:endParaRPr lang="es-ES" dirty="0">
              <a:solidFill>
                <a:srgbClr val="006C3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5112320" y="5162002"/>
            <a:ext cx="5004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1800" indent="-323850" algn="ctr" eaLnBrk="1">
              <a:buSzPct val="45000"/>
              <a:buFont typeface="StarSymbol"/>
              <a:buNone/>
            </a:pPr>
            <a:r>
              <a:rPr lang="fr-FR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VISIT OF CHATEAU SOUTARD                                                                    IN SAINT EMILION</a:t>
            </a:r>
            <a:endParaRPr lang="es-ES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</p:bldLst>
  </p:timing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3981</TotalTime>
  <Words>469</Words>
  <Application>Microsoft Office PowerPoint</Application>
  <PresentationFormat>Egyéni</PresentationFormat>
  <Paragraphs>175</Paragraphs>
  <Slides>14</Slides>
  <Notes>12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5" baseType="lpstr">
      <vt:lpstr>Standard</vt:lpstr>
      <vt:lpstr>                                                                                                                                                                                                                        VITEA  VOCATIONAL ITINERARY IN TRAINING                   AND EDUCATION IN AGRICULTURE                                 OR                 VITICULTURE AND EDUCATION  FOR ALL TYPES OF LEARNERS   http://www.vitea-vinepruning-erasmus.com/  ERASMUS+ STRATEGIC PARTNERSHIP FOR VET2015-2017                                                                                         </vt:lpstr>
      <vt:lpstr>11 PARTNERS     7 PAYS</vt:lpstr>
      <vt:lpstr>3. dia</vt:lpstr>
      <vt:lpstr>4. dia</vt:lpstr>
      <vt:lpstr>5. dia</vt:lpstr>
      <vt:lpstr>6. dia</vt:lpstr>
      <vt:lpstr>Content</vt:lpstr>
      <vt:lpstr>                              </vt:lpstr>
      <vt:lpstr>9. dia</vt:lpstr>
      <vt:lpstr>10. dia</vt:lpstr>
      <vt:lpstr>11. dia</vt:lpstr>
      <vt:lpstr>12. dia</vt:lpstr>
      <vt:lpstr>13. dia</vt:lpstr>
      <vt:lpstr>14.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VITEA  VOCATIONAL ITINERARY IN TRAINING                   AND EDUCATION IN AGRICULTURE                                 OR                 VITICULTURE AND EDUCATION  FOR ALL TYPES OF LEARNERS   http://www.vitea-vinepruning-erasmus.com/  ERASMUS+ STRATEGIC PARTNERSHIP FOR VOCATIONAL EDUCATION AND TRAINING 2015-2017</dc:title>
  <dc:creator>Jean-Marc BAYLE</dc:creator>
  <cp:lastModifiedBy>Zsuzsa</cp:lastModifiedBy>
  <cp:revision>137</cp:revision>
  <cp:lastPrinted>2017-04-24T22:01:13Z</cp:lastPrinted>
  <dcterms:created xsi:type="dcterms:W3CDTF">2016-04-27T01:42:28Z</dcterms:created>
  <dcterms:modified xsi:type="dcterms:W3CDTF">2017-12-08T06:24:46Z</dcterms:modified>
</cp:coreProperties>
</file>