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73" r:id="rId7"/>
    <p:sldId id="262" r:id="rId8"/>
    <p:sldId id="274" r:id="rId9"/>
    <p:sldId id="264" r:id="rId10"/>
    <p:sldId id="265" r:id="rId11"/>
    <p:sldId id="266" r:id="rId12"/>
    <p:sldId id="268" r:id="rId13"/>
    <p:sldId id="272" r:id="rId14"/>
    <p:sldId id="271" r:id="rId15"/>
  </p:sldIdLst>
  <p:sldSz cx="10080625" cy="7559675"/>
  <p:notesSz cx="7559675" cy="10691813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8"/>
    <a:srgbClr val="006C31"/>
    <a:srgbClr val="008A3E"/>
    <a:srgbClr val="009900"/>
    <a:srgbClr val="005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>
              <a:defRPr sz="1400"/>
            </a:pPr>
            <a:endParaRPr lang="fr-FR"/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>
              <a:defRPr sz="1400"/>
            </a:pPr>
            <a:endParaRPr lang="fr-FR"/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>
              <a:defRPr sz="1400"/>
            </a:pPr>
            <a:endParaRPr lang="fr-FR"/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>
              <a:defRPr sz="1400"/>
            </a:pPr>
            <a:fld id="{77A6340A-01CA-4230-8695-F8AFB651E63D}" type="slidenum">
              <a:rPr lang="fr-FR"/>
              <a:pPr>
                <a:defRPr sz="1400"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242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endParaRPr lang="fr-FR" noProof="0" smtClean="0"/>
          </a:p>
        </p:txBody>
      </p:sp>
      <p:sp>
        <p:nvSpPr>
          <p:cNvPr id="4" name="3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4 Marcador de fecha"/>
          <p:cNvSpPr txBox="1">
            <a:spLocks noGrp="1"/>
          </p:cNvSpPr>
          <p:nvPr>
            <p:ph type="dt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A5AE7EB9-D360-4CE4-BC2E-72AEDEBF97A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674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30000"/>
      </a:spcBef>
      <a:spcAft>
        <a:spcPct val="0"/>
      </a:spcAft>
      <a:defRPr lang="fr-FR" sz="2000" kern="1200">
        <a:solidFill>
          <a:schemeClr val="tx1"/>
        </a:solidFill>
        <a:latin typeface="Arial" pitchFamily="18"/>
        <a:ea typeface="Microsoft YaHei" pitchFamily="2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5363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38066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5603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4706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5603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056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6627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696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6387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2456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7411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71234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8435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5153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9459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9188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1507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3261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2531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2472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5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4351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4579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2100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10AEC-1512-4E8A-9DBA-4D810CE96FE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EF92F-AD45-40A8-9D5F-BB0E0373B28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7CD59-754B-42BE-BD0F-365EDC45320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F658-F54E-47F1-8934-883639D5C05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7D231-E6DF-47DC-8466-27071A0A5D8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6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7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489D7-6408-4ADE-A645-978376FF5E8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8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9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03444-9EF5-4526-A463-FE71D4464C0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4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5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F7024-3CDB-49BE-9641-35E914D17F0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3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4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D4ED2-0AC8-4C94-AC09-A3B2D0C047C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6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7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0241A-B77D-4ACB-A459-ADA59AD5FC9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6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7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28C6-452B-4E91-9BD5-F503F9CAFCA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 txBox="1">
            <a:spLocks noGrp="1"/>
          </p:cNvSpPr>
          <p:nvPr>
            <p:ph type="title"/>
          </p:nvPr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</p:txBody>
      </p:sp>
      <p:sp>
        <p:nvSpPr>
          <p:cNvPr id="1027" name="2 Marcador de texto"/>
          <p:cNvSpPr txBox="1">
            <a:spLocks noGrp="1"/>
          </p:cNvSpPr>
          <p:nvPr>
            <p:ph type="body" idx="1"/>
          </p:nvPr>
        </p:nvSpPr>
        <p:spPr bwMode="auto">
          <a:xfrm>
            <a:off x="503238" y="1768475"/>
            <a:ext cx="9072562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smtClean="0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2"/>
          </p:nvPr>
        </p:nvSpPr>
        <p:spPr>
          <a:xfrm>
            <a:off x="503238" y="6886575"/>
            <a:ext cx="2349500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3448050" y="6886575"/>
            <a:ext cx="3194050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7227888" y="6886575"/>
            <a:ext cx="2347912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2AD65184-5B98-4E49-9B78-A8B975259D2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fr-FR" sz="4400" kern="1200">
          <a:solidFill>
            <a:schemeClr val="tx2"/>
          </a:solidFill>
          <a:latin typeface="Arial" pitchFamily="18"/>
          <a:ea typeface="Microsoft YaHei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413"/>
        </a:spcAft>
        <a:buChar char="•"/>
        <a:defRPr lang="fr-FR" sz="3200" kern="1200">
          <a:solidFill>
            <a:schemeClr val="tx1"/>
          </a:solidFill>
          <a:latin typeface="Arial" pitchFamily="18"/>
          <a:ea typeface="Microsoft YaHei" pitchFamily="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ea typeface="Microsoft YaHei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Microsoft YaHei" pitchFamily="34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tea-vinepruning-erasmu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2051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2052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E28DC7-9230-4108-B08E-28DE7DD70902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863600" y="-2451100"/>
            <a:ext cx="9001125" cy="11645900"/>
          </a:xfrm>
        </p:spPr>
        <p:txBody>
          <a:bodyPr/>
          <a:lstStyle/>
          <a:p>
            <a:pPr eaLnBrk="1">
              <a:buSzPct val="45000"/>
              <a:buFont typeface="StarSymbol"/>
              <a:buNone/>
            </a:pP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>                                                                                                                                                                                                             </a:t>
            </a:r>
            <a:r>
              <a:rPr sz="32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32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32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32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VITEA</a:t>
            </a:r>
            <a:r>
              <a:rPr sz="3200" b="1" dirty="0" smtClean="0">
                <a:solidFill>
                  <a:srgbClr val="FF3333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3200" b="1" dirty="0" smtClean="0">
                <a:solidFill>
                  <a:srgbClr val="FF3333"/>
                </a:solidFill>
                <a:latin typeface="Arial" pitchFamily="34" charset="0"/>
                <a:ea typeface="Microsoft YaHei" pitchFamily="34" charset="-122"/>
              </a:rPr>
            </a:br>
            <a:r>
              <a:rPr lang="hu-HU"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lang="hu-HU"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lang="hu-HU"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 SZAKMAI ÚTITERV A MEZŐGAZDASÁGI </a:t>
            </a:r>
            <a:r>
              <a:rPr lang="hu-HU" sz="2600" b="1" dirty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KÉPZÉSBEN </a:t>
            </a:r>
            <a:r>
              <a:rPr lang="hu-HU"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ÉS OKTATÁSBAN </a:t>
            </a:r>
            <a:br>
              <a:rPr lang="hu-HU"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lang="hu-HU"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vagy</a:t>
            </a:r>
            <a:br>
              <a:rPr lang="hu-HU"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lang="hu-HU"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 SZŐLŐMŰVELÉS ÉS OKTATÁS MINDEN TÍPUSÚ TANULÓ SZÁMÁRA</a:t>
            </a: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  <a:hlinkClick r:id="rId3"/>
              </a:rPr>
              <a:t>http://www.vitea-vinepruning-erasmus.com/</a:t>
            </a: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ERASMUS+ STRATEGIC PARTNERSHIP FOR VET2015-2017</a:t>
            </a:r>
            <a:r>
              <a:rPr sz="1200" b="1" dirty="0" smtClean="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rPr>
              <a:t>                                                                                </a:t>
            </a:r>
            <a:br>
              <a:rPr sz="1200" b="1" dirty="0" smtClean="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 </a:t>
            </a:r>
            <a:r>
              <a:rPr sz="3200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 </a:t>
            </a: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endParaRPr sz="2600" b="1"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pic>
        <p:nvPicPr>
          <p:cNvPr id="2055" name="3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2594" y="136499"/>
            <a:ext cx="19431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5 Imagen"/>
          <p:cNvSpPr>
            <a:spLocks noChangeAspect="1"/>
          </p:cNvSpPr>
          <p:nvPr/>
        </p:nvSpPr>
        <p:spPr bwMode="auto">
          <a:xfrm>
            <a:off x="4319588" y="73025"/>
            <a:ext cx="21717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54500" y="0"/>
            <a:ext cx="21717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9204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1267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1268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B0C8B7-46C3-40B6-A0E5-CAD3BF268807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1269" name="1 Título"/>
          <p:cNvSpPr txBox="1">
            <a:spLocks noGrp="1"/>
          </p:cNvSpPr>
          <p:nvPr>
            <p:ph type="title" idx="4294967295"/>
          </p:nvPr>
        </p:nvSpPr>
        <p:spPr>
          <a:xfrm>
            <a:off x="504825" y="-1295400"/>
            <a:ext cx="9070975" cy="1262062"/>
          </a:xfrm>
        </p:spPr>
        <p:txBody>
          <a:bodyPr/>
          <a:lstStyle/>
          <a:p>
            <a:pPr eaLnBrk="1"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2448024" y="205960"/>
            <a:ext cx="4680520" cy="1115541"/>
          </a:xfrm>
          <a:extLst/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eaLnBrk="1" fontAlgn="auto">
              <a:buFont typeface="StarSymbol"/>
              <a:buNone/>
              <a:defRPr/>
            </a:pPr>
            <a:r>
              <a:rPr sz="2800" b="1" dirty="0" smtClean="0">
                <a:solidFill>
                  <a:schemeClr val="accent2">
                    <a:lumMod val="75000"/>
                  </a:schemeClr>
                </a:solidFill>
              </a:rPr>
              <a:t>SLOV</a:t>
            </a: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</a:rPr>
              <a:t>É</a:t>
            </a:r>
            <a:r>
              <a:rPr sz="2800" b="1" dirty="0" smtClean="0">
                <a:solidFill>
                  <a:schemeClr val="accent2">
                    <a:lumMod val="75000"/>
                  </a:schemeClr>
                </a:solidFill>
              </a:rPr>
              <a:t>NIA</a:t>
            </a:r>
          </a:p>
          <a:p>
            <a:pPr algn="ctr" eaLnBrk="1" fontAlgn="auto">
              <a:buFont typeface="StarSymbol"/>
              <a:buNone/>
              <a:defRPr/>
            </a:pPr>
            <a:r>
              <a:rPr sz="2400" b="1" dirty="0" smtClean="0">
                <a:solidFill>
                  <a:srgbClr val="007826"/>
                </a:solidFill>
              </a:rPr>
              <a:t>ECVET </a:t>
            </a:r>
            <a:r>
              <a:rPr lang="hu-HU" sz="2400" b="1" dirty="0" smtClean="0">
                <a:solidFill>
                  <a:srgbClr val="007826"/>
                </a:solidFill>
              </a:rPr>
              <a:t>KÉPZÉS</a:t>
            </a:r>
            <a:endParaRPr sz="2400" b="1" dirty="0" smtClean="0">
              <a:solidFill>
                <a:srgbClr val="007826"/>
              </a:solidFill>
            </a:endParaRPr>
          </a:p>
          <a:p>
            <a:pPr eaLnBrk="1" fontAlgn="auto">
              <a:buFont typeface="StarSymbol"/>
              <a:buNone/>
              <a:defRPr/>
            </a:pPr>
            <a:endParaRPr dirty="0" smtClean="0">
              <a:solidFill>
                <a:sysClr val="windowText" lastClr="000000"/>
              </a:solidFill>
            </a:endParaRPr>
          </a:p>
          <a:p>
            <a:pPr eaLnBrk="1" fontAlgn="auto">
              <a:defRPr/>
            </a:pPr>
            <a:endParaRPr dirty="0" smtClean="0">
              <a:solidFill>
                <a:sysClr val="windowText" lastClr="000000"/>
              </a:solidFill>
            </a:endParaRPr>
          </a:p>
          <a:p>
            <a:pPr eaLnBrk="1" fontAlgn="auto">
              <a:defRPr/>
            </a:pPr>
            <a:endParaRPr dirty="0" smtClean="0">
              <a:solidFill>
                <a:sysClr val="windowText" lastClr="000000"/>
              </a:solidFill>
            </a:endParaRPr>
          </a:p>
          <a:p>
            <a:pPr eaLnBrk="1" fontAlgn="auto">
              <a:defRPr/>
            </a:pPr>
            <a:endParaRPr dirty="0" smtClean="0">
              <a:solidFill>
                <a:sysClr val="windowText" lastClr="000000"/>
              </a:solidFill>
            </a:endParaRPr>
          </a:p>
          <a:p>
            <a:pPr eaLnBrk="1" fontAlgn="auto">
              <a:defRPr/>
            </a:pPr>
            <a:endParaRPr dirty="0" smtClean="0">
              <a:solidFill>
                <a:sysClr val="windowText" lastClr="000000"/>
              </a:solidFill>
            </a:endParaRPr>
          </a:p>
          <a:p>
            <a:pPr eaLnBrk="1" fontAlgn="auto">
              <a:defRPr/>
            </a:pPr>
            <a:endParaRPr sz="2400" b="1" dirty="0" smtClean="0">
              <a:solidFill>
                <a:srgbClr val="009933"/>
              </a:solidFill>
            </a:endParaRPr>
          </a:p>
          <a:p>
            <a:pPr eaLnBrk="1" fontAlgn="auto">
              <a:buNone/>
              <a:defRPr/>
            </a:pPr>
            <a:endParaRPr sz="2400" b="1" dirty="0" smtClean="0">
              <a:solidFill>
                <a:sysClr val="windowText" lastClr="000000"/>
              </a:solidFill>
            </a:endParaRPr>
          </a:p>
          <a:p>
            <a:pPr lvl="8" eaLnBrk="1" fontAlgn="auto">
              <a:buFont typeface="StarSymbol"/>
              <a:buNone/>
              <a:defRPr/>
            </a:pPr>
            <a:r>
              <a:rPr sz="2400" b="1" dirty="0" smtClean="0">
                <a:solidFill>
                  <a:srgbClr val="009900"/>
                </a:solidFill>
              </a:rPr>
              <a:t>    </a:t>
            </a:r>
            <a:r>
              <a:rPr b="1" dirty="0" smtClean="0">
                <a:solidFill>
                  <a:srgbClr val="009900"/>
                </a:solidFill>
              </a:rPr>
              <a:t>           </a:t>
            </a:r>
            <a:endParaRPr b="1" dirty="0" smtClean="0">
              <a:solidFill>
                <a:srgbClr val="0000FF"/>
              </a:solidFill>
            </a:endParaRPr>
          </a:p>
          <a:p>
            <a:pPr eaLnBrk="1" fontAlgn="auto">
              <a:defRPr/>
            </a:pPr>
            <a:endParaRPr dirty="0" smtClean="0">
              <a:solidFill>
                <a:srgbClr val="6666FF"/>
              </a:solidFill>
            </a:endParaRPr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0"/>
            <a:ext cx="1611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489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CuadroTexto"/>
          <p:cNvSpPr txBox="1"/>
          <p:nvPr/>
        </p:nvSpPr>
        <p:spPr>
          <a:xfrm>
            <a:off x="1273969" y="5652045"/>
            <a:ext cx="2974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6C31"/>
                </a:solidFill>
              </a:rPr>
              <a:t>EGYÜTTMŰKÖDÉS AZ ECVET-en</a:t>
            </a:r>
            <a:endParaRPr lang="es-ES" dirty="0">
              <a:solidFill>
                <a:srgbClr val="006C3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88384" y="5652045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Borkóstolás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 marL="0" lvl="8" fontAlgn="base">
              <a:spcBef>
                <a:spcPct val="0"/>
              </a:spcBef>
              <a:spcAft>
                <a:spcPct val="0"/>
              </a:spcAft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az iskola történelmi borospincéjében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2291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04923B-829C-4796-934E-68C7B4B1088A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2293" name="1 Título"/>
          <p:cNvSpPr txBox="1">
            <a:spLocks noGrp="1"/>
          </p:cNvSpPr>
          <p:nvPr>
            <p:ph type="title" idx="4294967295"/>
          </p:nvPr>
        </p:nvSpPr>
        <p:spPr>
          <a:xfrm>
            <a:off x="503238" y="-1406525"/>
            <a:ext cx="9072562" cy="1262062"/>
          </a:xfrm>
        </p:spPr>
        <p:txBody>
          <a:bodyPr/>
          <a:lstStyle/>
          <a:p>
            <a:pPr eaLnBrk="1"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1559935" y="149897"/>
            <a:ext cx="5904656" cy="1278399"/>
          </a:xfrm>
          <a:extLst/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eaLnBrk="1" fontAlgn="auto">
              <a:buNone/>
              <a:defRPr/>
            </a:pPr>
            <a:r>
              <a:rPr b="1" dirty="0" smtClean="0">
                <a:solidFill>
                  <a:schemeClr val="accent2">
                    <a:lumMod val="75000"/>
                  </a:schemeClr>
                </a:solidFill>
              </a:rPr>
              <a:t>KREMS</a:t>
            </a:r>
            <a:endParaRPr lang="hu-H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fontAlgn="auto">
              <a:buNone/>
              <a:defRPr/>
            </a:pP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</a:rPr>
              <a:t>GYAKORLATI ÉRTÉKELÉS</a:t>
            </a:r>
            <a:endParaRPr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fontAlgn="auto">
              <a:buFont typeface="StarSymbol"/>
              <a:buNone/>
              <a:defRPr/>
            </a:pPr>
            <a:r>
              <a:rPr sz="2600" b="1" dirty="0" smtClean="0">
                <a:solidFill>
                  <a:srgbClr val="009933"/>
                </a:solidFill>
              </a:rPr>
              <a:t> </a:t>
            </a:r>
            <a:endParaRPr lang="hu-HU" sz="2400" b="1" dirty="0" smtClean="0">
              <a:solidFill>
                <a:srgbClr val="006C31"/>
              </a:solidFill>
            </a:endParaRPr>
          </a:p>
          <a:p>
            <a:pPr algn="ctr" eaLnBrk="1" fontAlgn="auto">
              <a:buFont typeface="StarSymbol"/>
              <a:buNone/>
              <a:defRPr/>
            </a:pPr>
            <a:endParaRPr lang="hu-HU" sz="2400" b="1" dirty="0" smtClean="0">
              <a:solidFill>
                <a:srgbClr val="006C31"/>
              </a:solidFill>
            </a:endParaRPr>
          </a:p>
          <a:p>
            <a:pPr algn="ctr" eaLnBrk="1" fontAlgn="auto">
              <a:buFont typeface="StarSymbol"/>
              <a:buNone/>
              <a:defRPr/>
            </a:pPr>
            <a:endParaRPr sz="2400" b="1" dirty="0" smtClean="0">
              <a:solidFill>
                <a:srgbClr val="006C31"/>
              </a:solidFill>
            </a:endParaRPr>
          </a:p>
          <a:p>
            <a:pPr eaLnBrk="1" fontAlgn="auto">
              <a:buFont typeface="StarSymbol"/>
              <a:buNone/>
              <a:defRPr/>
            </a:pPr>
            <a:endParaRPr sz="2000" dirty="0" smtClean="0">
              <a:solidFill>
                <a:srgbClr val="007826"/>
              </a:solidFill>
            </a:endParaRPr>
          </a:p>
          <a:p>
            <a:pPr eaLnBrk="1" fontAlgn="auto">
              <a:buFont typeface="StarSymbol"/>
              <a:buNone/>
              <a:defRPr/>
            </a:pPr>
            <a:r>
              <a:rPr sz="2000" b="1" dirty="0" smtClean="0">
                <a:solidFill>
                  <a:srgbClr val="007826"/>
                </a:solidFill>
              </a:rPr>
              <a:t>   </a:t>
            </a:r>
          </a:p>
          <a:p>
            <a:pPr eaLnBrk="1" fontAlgn="auto">
              <a:buFont typeface="StarSymbol"/>
              <a:buNone/>
              <a:defRPr/>
            </a:pPr>
            <a:endParaRPr dirty="0" smtClean="0">
              <a:solidFill>
                <a:sysClr val="windowText" lastClr="000000"/>
              </a:solidFill>
            </a:endParaRPr>
          </a:p>
          <a:p>
            <a:pPr lvl="8" eaLnBrk="1" fontAlgn="auto">
              <a:buFont typeface="StarSymbol"/>
              <a:buNone/>
              <a:defRPr/>
            </a:pPr>
            <a:r>
              <a:rPr dirty="0" smtClean="0">
                <a:solidFill>
                  <a:sysClr val="windowText" lastClr="000000"/>
                </a:solidFill>
              </a:rPr>
              <a:t>   </a:t>
            </a:r>
          </a:p>
          <a:p>
            <a:pPr eaLnBrk="1" fontAlgn="auto">
              <a:buFont typeface="StarSymbol"/>
              <a:buNone/>
              <a:defRPr/>
            </a:pPr>
            <a:endParaRPr lang="en-US" b="1" dirty="0" smtClean="0">
              <a:solidFill>
                <a:srgbClr val="007826"/>
              </a:solidFill>
            </a:endParaRPr>
          </a:p>
          <a:p>
            <a:pPr eaLnBrk="1" fontAlgn="auto">
              <a:buFont typeface="StarSymbol"/>
              <a:buNone/>
              <a:defRPr/>
            </a:pPr>
            <a:endParaRPr lang="en-US" b="1" dirty="0">
              <a:solidFill>
                <a:srgbClr val="007826"/>
              </a:solidFill>
            </a:endParaRPr>
          </a:p>
          <a:p>
            <a:pPr eaLnBrk="1" fontAlgn="auto">
              <a:spcAft>
                <a:spcPts val="0"/>
              </a:spcAft>
              <a:buFont typeface="StarSymbol"/>
              <a:buNone/>
              <a:defRPr/>
            </a:pPr>
            <a:r>
              <a:rPr lang="en-US" sz="2000" b="1" dirty="0" smtClean="0">
                <a:solidFill>
                  <a:srgbClr val="007826"/>
                </a:solidFill>
              </a:rPr>
              <a:t>                                                                      </a:t>
            </a:r>
            <a:endParaRPr sz="200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12299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36525"/>
            <a:ext cx="1611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489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CuadroTexto"/>
          <p:cNvSpPr txBox="1"/>
          <p:nvPr/>
        </p:nvSpPr>
        <p:spPr>
          <a:xfrm>
            <a:off x="754031" y="5221738"/>
            <a:ext cx="4143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>
              <a:spcAft>
                <a:spcPts val="0"/>
              </a:spcAft>
              <a:buFont typeface="StarSymbol"/>
              <a:buNone/>
              <a:defRPr/>
            </a:pPr>
            <a:r>
              <a:rPr lang="en-US" b="1" dirty="0">
                <a:solidFill>
                  <a:srgbClr val="006C31"/>
                </a:solidFill>
                <a:latin typeface="Arial" panose="020B0604020202020204" pitchFamily="34" charset="0"/>
              </a:rPr>
              <a:t>THIERRY, PABLO </a:t>
            </a:r>
            <a:r>
              <a:rPr lang="hu-HU" b="1" dirty="0" smtClean="0">
                <a:solidFill>
                  <a:srgbClr val="006C31"/>
                </a:solidFill>
                <a:latin typeface="Arial" panose="020B0604020202020204" pitchFamily="34" charset="0"/>
              </a:rPr>
              <a:t>ÉS </a:t>
            </a:r>
            <a:r>
              <a:rPr lang="en-US" b="1" dirty="0" smtClean="0">
                <a:solidFill>
                  <a:srgbClr val="006C31"/>
                </a:solidFill>
                <a:latin typeface="Arial" panose="020B0604020202020204" pitchFamily="34" charset="0"/>
              </a:rPr>
              <a:t>LUIS</a:t>
            </a:r>
            <a:endParaRPr lang="hu-HU" b="1" dirty="0" smtClean="0">
              <a:solidFill>
                <a:srgbClr val="006C31"/>
              </a:solidFill>
              <a:latin typeface="Arial" panose="020B0604020202020204" pitchFamily="34" charset="0"/>
            </a:endParaRPr>
          </a:p>
          <a:p>
            <a:pPr eaLnBrk="1" fontAlgn="auto">
              <a:spcAft>
                <a:spcPts val="0"/>
              </a:spcAft>
              <a:buFont typeface="StarSymbol"/>
              <a:buNone/>
              <a:defRPr/>
            </a:pPr>
            <a:r>
              <a:rPr lang="hu-HU" b="1" dirty="0" smtClean="0">
                <a:solidFill>
                  <a:srgbClr val="006C31"/>
                </a:solidFill>
                <a:latin typeface="Arial" panose="020B0604020202020204" pitchFamily="34" charset="0"/>
              </a:rPr>
              <a:t>ÖSSZEHANGOLJÁK ÉRTÉKELÉSEIKET</a:t>
            </a:r>
          </a:p>
          <a:p>
            <a:pPr eaLnBrk="1" fontAlgn="auto">
              <a:spcAft>
                <a:spcPts val="0"/>
              </a:spcAft>
              <a:buFont typeface="StarSymbol"/>
              <a:buNone/>
              <a:defRPr/>
            </a:pPr>
            <a:endParaRPr lang="es-ES" dirty="0">
              <a:solidFill>
                <a:srgbClr val="006C31"/>
              </a:solidFill>
              <a:latin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28344" y="5149730"/>
            <a:ext cx="4290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hangingPunct="0"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18"/>
                <a:ea typeface="Microsoft YaHei" pitchFamily="2"/>
                <a:cs typeface="Mangal" pitchFamily="2"/>
              </a:rPr>
              <a:t>JOSIANE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Arial" pitchFamily="18"/>
                <a:ea typeface="Microsoft YaHei" pitchFamily="2"/>
                <a:cs typeface="Mangal" pitchFamily="2"/>
              </a:rPr>
              <a:t>EGY MAGYAR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itchFamily="18"/>
                <a:ea typeface="Microsoft YaHei" pitchFamily="2"/>
                <a:cs typeface="Mangal" pitchFamily="2"/>
              </a:rPr>
              <a:t>TANULÓ METSZÉSÉT ÉRTÉKELI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2291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04923B-829C-4796-934E-68C7B4B1088A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2293" name="1 Título"/>
          <p:cNvSpPr txBox="1">
            <a:spLocks noGrp="1"/>
          </p:cNvSpPr>
          <p:nvPr>
            <p:ph type="title" idx="4294967295"/>
          </p:nvPr>
        </p:nvSpPr>
        <p:spPr>
          <a:xfrm>
            <a:off x="503238" y="-1406525"/>
            <a:ext cx="9072562" cy="1262062"/>
          </a:xfrm>
        </p:spPr>
        <p:txBody>
          <a:bodyPr/>
          <a:lstStyle/>
          <a:p>
            <a:pPr eaLnBrk="1"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pic>
        <p:nvPicPr>
          <p:cNvPr id="12299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36525"/>
            <a:ext cx="1611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489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2087984" y="137395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TANULÓK ÉRTÉKELÉSE KREMSBEN</a:t>
            </a:r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799952" y="5304779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JOHANN, JULIEN, MICKAEL </a:t>
            </a:r>
            <a:r>
              <a:rPr lang="hu-HU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ÉS </a:t>
            </a:r>
            <a:r>
              <a:rPr lang="en-US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CHRISTOPHE                 </a:t>
            </a:r>
            <a:r>
              <a:rPr lang="hu-HU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bemutatja a tanulók </a:t>
            </a:r>
            <a:r>
              <a:rPr lang="hu-HU" b="1" dirty="0" err="1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Vitea</a:t>
            </a:r>
            <a:r>
              <a:rPr lang="hu-HU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tanúsítványait</a:t>
            </a:r>
            <a:r>
              <a:rPr lang="es-ES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endParaRPr lang="es-ES" b="1" dirty="0">
              <a:solidFill>
                <a:srgbClr val="006C31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95781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VITEA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Strategic Partnership for VET       ERASMUS + 2015-2017 </a:t>
            </a:r>
            <a:endParaRPr lang="nb-NO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D4ED2-0AC8-4C94-AC09-A3B2D0C047C3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244676" y="565127"/>
            <a:ext cx="535435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SANTIAGO DE COMPOSTELA</a:t>
            </a:r>
          </a:p>
          <a:p>
            <a:pPr algn="ctr"/>
            <a:endParaRPr lang="fr-FR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hu-HU" sz="2400" b="1" dirty="0" smtClean="0">
                <a:solidFill>
                  <a:srgbClr val="005828"/>
                </a:solidFill>
                <a:latin typeface="Arial" pitchFamily="34" charset="0"/>
              </a:rPr>
              <a:t>Projektzáró találkozó</a:t>
            </a:r>
            <a:endParaRPr lang="fr-FR" sz="2400" b="1" dirty="0" smtClean="0">
              <a:solidFill>
                <a:srgbClr val="005828"/>
              </a:solidFill>
              <a:latin typeface="Arial" pitchFamily="34" charset="0"/>
            </a:endParaRPr>
          </a:p>
          <a:p>
            <a:pPr algn="ctr"/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199983" y="5922977"/>
            <a:ext cx="5988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A GALÍCIAI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RIO MINHO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SZŐLÉSZETBEN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hu-HU" b="1" dirty="0" smtClean="0">
                <a:solidFill>
                  <a:srgbClr val="005828"/>
                </a:solidFill>
              </a:rPr>
              <a:t>A KEMÉNY MUNKA </a:t>
            </a:r>
            <a:r>
              <a:rPr lang="hu-HU" b="1" dirty="0">
                <a:solidFill>
                  <a:srgbClr val="005828"/>
                </a:solidFill>
              </a:rPr>
              <a:t>UTÁN LÁTOGATÁS </a:t>
            </a:r>
            <a:r>
              <a:rPr lang="hu-HU" b="1" dirty="0" smtClean="0">
                <a:solidFill>
                  <a:srgbClr val="005828"/>
                </a:solidFill>
              </a:rPr>
              <a:t>A SZŐLŐÜLTETVÉNYEN</a:t>
            </a:r>
            <a:endParaRPr lang="fr-FR" b="1" dirty="0">
              <a:solidFill>
                <a:srgbClr val="005828"/>
              </a:solidFill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3315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DD7A31-317F-4BDE-AA33-3F2415320BFD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3317" name="1 Título"/>
          <p:cNvSpPr txBox="1">
            <a:spLocks noGrp="1"/>
          </p:cNvSpPr>
          <p:nvPr>
            <p:ph type="title" idx="4294967295"/>
          </p:nvPr>
        </p:nvSpPr>
        <p:spPr>
          <a:xfrm>
            <a:off x="569913" y="-1108075"/>
            <a:ext cx="9072562" cy="625475"/>
          </a:xfrm>
        </p:spPr>
        <p:txBody>
          <a:bodyPr/>
          <a:lstStyle/>
          <a:p>
            <a:pPr eaLnBrk="1"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pic>
        <p:nvPicPr>
          <p:cNvPr id="13321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36525"/>
            <a:ext cx="1611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489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3719543" y="377458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VITEA 2</a:t>
            </a:r>
            <a:endParaRPr lang="es-ES" sz="28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es-ES" sz="2800" dirty="0">
              <a:latin typeface="Arial" panose="020B0604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223888" y="2699717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1" algn="ctr"/>
            <a:r>
              <a:rPr lang="hu-HU" sz="4000" b="1" dirty="0" smtClean="0">
                <a:solidFill>
                  <a:srgbClr val="990000"/>
                </a:solidFill>
                <a:latin typeface="Calibri"/>
              </a:rPr>
              <a:t>Köszönjük a figyelmet</a:t>
            </a:r>
            <a:endParaRPr lang="es-ES" sz="4000" dirty="0">
              <a:solidFill>
                <a:srgbClr val="FFFFFF"/>
              </a:solidFill>
              <a:latin typeface="Mangal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0592" y="4859957"/>
            <a:ext cx="1611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824" y="544001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238102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3075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dirty="0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307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72C7CF-0DCF-4C78-8843-2BF31DF1E199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3077" name="1 Título"/>
          <p:cNvSpPr txBox="1">
            <a:spLocks noGrp="1"/>
          </p:cNvSpPr>
          <p:nvPr>
            <p:ph type="title" idx="4294967295"/>
          </p:nvPr>
        </p:nvSpPr>
        <p:spPr>
          <a:xfrm>
            <a:off x="215776" y="-73125"/>
            <a:ext cx="9072563" cy="781128"/>
          </a:xfrm>
        </p:spPr>
        <p:txBody>
          <a:bodyPr/>
          <a:lstStyle/>
          <a:p>
            <a:pPr eaLnBrk="1">
              <a:buSzPct val="45000"/>
              <a:buFont typeface="StarSymbol"/>
              <a:buNone/>
            </a:pPr>
            <a:r>
              <a:rPr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11 PARTNER </a:t>
            </a:r>
            <a:r>
              <a:rPr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    </a:t>
            </a:r>
            <a:r>
              <a:rPr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7 </a:t>
            </a: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ORSZÁG</a:t>
            </a:r>
            <a:endParaRPr sz="28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Microsoft YaHei" pitchFamily="34" charset="-122"/>
            </a:endParaRPr>
          </a:p>
        </p:txBody>
      </p:sp>
      <p:pic>
        <p:nvPicPr>
          <p:cNvPr id="3079" name="3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9363" y="1706563"/>
            <a:ext cx="4892675" cy="426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4 CuadroTexto"/>
          <p:cNvSpPr txBox="1">
            <a:spLocks noChangeArrowheads="1"/>
          </p:cNvSpPr>
          <p:nvPr/>
        </p:nvSpPr>
        <p:spPr bwMode="auto">
          <a:xfrm>
            <a:off x="0" y="1993887"/>
            <a:ext cx="2611420" cy="11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EPLEFPA </a:t>
            </a:r>
            <a:r>
              <a:rPr lang="fr-FR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PERIGORD    	  FR</a:t>
            </a:r>
            <a:endParaRPr lang="fr-FR" b="1" dirty="0">
              <a:solidFill>
                <a:srgbClr val="005828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hangingPunct="0">
              <a:spcAft>
                <a:spcPts val="1413"/>
              </a:spcAft>
              <a:buSzPct val="45000"/>
              <a:buFont typeface="StarSymbol"/>
              <a:buNone/>
            </a:pPr>
            <a:endParaRPr lang="fr-FR" b="1" dirty="0"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</a:p>
          <a:p>
            <a:pPr marL="431800" indent="-323850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latin typeface="Arial" pitchFamily="34" charset="0"/>
                <a:ea typeface="Microsoft YaHei" pitchFamily="34" charset="-122"/>
                <a:cs typeface="Mangal" pitchFamily="18" charset="0"/>
              </a:rPr>
              <a:t/>
            </a:r>
            <a:br>
              <a:rPr lang="fr-FR" b="1" dirty="0">
                <a:latin typeface="Arial" pitchFamily="34" charset="0"/>
                <a:ea typeface="Microsoft YaHei" pitchFamily="34" charset="-122"/>
                <a:cs typeface="Mangal" pitchFamily="18" charset="0"/>
              </a:rPr>
            </a:br>
            <a:endParaRPr lang="fr-FR" b="1" dirty="0"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3081" name="5 CuadroTexto"/>
          <p:cNvSpPr txBox="1">
            <a:spLocks noChangeArrowheads="1"/>
          </p:cNvSpPr>
          <p:nvPr/>
        </p:nvSpPr>
        <p:spPr bwMode="auto">
          <a:xfrm>
            <a:off x="72925" y="3240088"/>
            <a:ext cx="246705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BANTON ET </a:t>
            </a:r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LAURET   </a:t>
            </a:r>
            <a:r>
              <a:rPr lang="fr-FR" b="1" dirty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FR</a:t>
            </a:r>
          </a:p>
        </p:txBody>
      </p:sp>
      <p:sp>
        <p:nvSpPr>
          <p:cNvPr id="3082" name="6 CuadroTexto"/>
          <p:cNvSpPr txBox="1">
            <a:spLocks noChangeArrowheads="1"/>
          </p:cNvSpPr>
          <p:nvPr/>
        </p:nvSpPr>
        <p:spPr bwMode="auto">
          <a:xfrm>
            <a:off x="-246100" y="4351341"/>
            <a:ext cx="301907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en-US" b="1" dirty="0" smtClean="0">
                <a:solidFill>
                  <a:srgbClr val="0000FF"/>
                </a:solidFill>
                <a:latin typeface="Mangal"/>
              </a:rPr>
              <a:t>XUNTA DE GALICIA</a:t>
            </a:r>
          </a:p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endParaRPr lang="en-US" b="1" dirty="0" smtClean="0">
              <a:solidFill>
                <a:srgbClr val="0000FF"/>
              </a:solidFill>
              <a:latin typeface="Mangal"/>
            </a:endParaRPr>
          </a:p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 smtClean="0">
                <a:solidFill>
                  <a:srgbClr val="6666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</a:t>
            </a:r>
            <a:endParaRPr lang="en-US" b="1" dirty="0" smtClean="0">
              <a:solidFill>
                <a:srgbClr val="0000FF"/>
              </a:solidFill>
              <a:latin typeface="Mangal"/>
            </a:endParaRPr>
          </a:p>
        </p:txBody>
      </p:sp>
      <p:sp>
        <p:nvSpPr>
          <p:cNvPr id="3083" name="7 CuadroTexto"/>
          <p:cNvSpPr txBox="1">
            <a:spLocks noChangeArrowheads="1"/>
          </p:cNvSpPr>
          <p:nvPr/>
        </p:nvSpPr>
        <p:spPr bwMode="auto">
          <a:xfrm>
            <a:off x="73124" y="5135563"/>
            <a:ext cx="23749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CIFP A </a:t>
            </a:r>
            <a:r>
              <a:rPr lang="fr-FR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GRANXA   SP</a:t>
            </a:r>
            <a:endParaRPr lang="fr-FR" b="1" dirty="0">
              <a:solidFill>
                <a:srgbClr val="005828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3084" name="8 CuadroTexto"/>
          <p:cNvSpPr txBox="1">
            <a:spLocks noChangeArrowheads="1"/>
          </p:cNvSpPr>
          <p:nvPr/>
        </p:nvSpPr>
        <p:spPr bwMode="auto">
          <a:xfrm>
            <a:off x="72677" y="5796061"/>
            <a:ext cx="2519363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EPA </a:t>
            </a:r>
            <a:r>
              <a:rPr lang="fr-FR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MIRANDELA    </a:t>
            </a:r>
            <a:r>
              <a:rPr lang="fr-FR" b="1" dirty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PT</a:t>
            </a:r>
          </a:p>
        </p:txBody>
      </p:sp>
      <p:sp>
        <p:nvSpPr>
          <p:cNvPr id="3085" name="9 CuadroTexto"/>
          <p:cNvSpPr txBox="1">
            <a:spLocks noChangeArrowheads="1"/>
          </p:cNvSpPr>
          <p:nvPr/>
        </p:nvSpPr>
        <p:spPr bwMode="auto">
          <a:xfrm>
            <a:off x="2182792" y="6208729"/>
            <a:ext cx="2741612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ISSS </a:t>
            </a:r>
            <a:r>
              <a:rPr lang="fr-FR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CONEGLIANO     IT   </a:t>
            </a:r>
          </a:p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endParaRPr lang="fr-FR" b="1" dirty="0">
              <a:solidFill>
                <a:srgbClr val="005828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3086" name="10 CuadroTexto"/>
          <p:cNvSpPr txBox="1">
            <a:spLocks noChangeArrowheads="1"/>
          </p:cNvSpPr>
          <p:nvPr/>
        </p:nvSpPr>
        <p:spPr bwMode="auto">
          <a:xfrm>
            <a:off x="5316538" y="6191250"/>
            <a:ext cx="404336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PROGETTO </a:t>
            </a:r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AGRICOLTURA SIENA       IT</a:t>
            </a:r>
            <a:endParaRPr lang="fr-FR" b="1" dirty="0">
              <a:solidFill>
                <a:srgbClr val="FF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3087" name="11 CuadroTexto"/>
          <p:cNvSpPr txBox="1">
            <a:spLocks noChangeArrowheads="1"/>
          </p:cNvSpPr>
          <p:nvPr/>
        </p:nvSpPr>
        <p:spPr bwMode="auto">
          <a:xfrm>
            <a:off x="7531100" y="5543550"/>
            <a:ext cx="2405063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</a:t>
            </a:r>
            <a:r>
              <a:rPr lang="fr-FR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GRM </a:t>
            </a:r>
            <a:r>
              <a:rPr lang="fr-FR" b="1" dirty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NOVO MESTO   </a:t>
            </a:r>
            <a:r>
              <a:rPr lang="fr-FR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SLO</a:t>
            </a:r>
            <a:endParaRPr lang="fr-FR" b="1" dirty="0">
              <a:solidFill>
                <a:srgbClr val="005828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3088" name="12 CuadroTexto"/>
          <p:cNvSpPr txBox="1">
            <a:spLocks noChangeArrowheads="1"/>
          </p:cNvSpPr>
          <p:nvPr/>
        </p:nvSpPr>
        <p:spPr bwMode="auto">
          <a:xfrm>
            <a:off x="7488238" y="4703763"/>
            <a:ext cx="25923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FM </a:t>
            </a:r>
            <a:r>
              <a:rPr lang="fr-FR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DUNATI VILLANY            HU</a:t>
            </a:r>
            <a:endParaRPr lang="fr-FR" b="1" dirty="0">
              <a:solidFill>
                <a:srgbClr val="005828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3089" name="13 CuadroTexto"/>
          <p:cNvSpPr txBox="1">
            <a:spLocks noChangeArrowheads="1"/>
          </p:cNvSpPr>
          <p:nvPr/>
        </p:nvSpPr>
        <p:spPr bwMode="auto">
          <a:xfrm>
            <a:off x="7040576" y="3600450"/>
            <a:ext cx="328614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sz="1600" b="1" dirty="0" smtClean="0">
                <a:solidFill>
                  <a:srgbClr val="005828"/>
                </a:solidFill>
                <a:latin typeface="Arial" pitchFamily="34" charset="0"/>
              </a:rPr>
              <a:t>GEORGIKON GK MESZSZK </a:t>
            </a:r>
            <a:r>
              <a:rPr lang="fr-FR" sz="1600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SATORALJAUJHELY            HU</a:t>
            </a:r>
            <a:endParaRPr lang="fr-FR" sz="1600" b="1" dirty="0">
              <a:solidFill>
                <a:srgbClr val="005828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775575" y="2503488"/>
            <a:ext cx="1603375" cy="88106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latin typeface="Arial" pitchFamily="18"/>
              <a:ea typeface="Microsoft YaHei" pitchFamily="2"/>
              <a:cs typeface="Mangal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005828"/>
                </a:solidFill>
                <a:latin typeface="Arial" pitchFamily="18"/>
                <a:ea typeface="Microsoft YaHei" pitchFamily="2"/>
                <a:cs typeface="Mangal" pitchFamily="2"/>
              </a:rPr>
              <a:t>WBS </a:t>
            </a:r>
            <a:r>
              <a:rPr lang="fr-FR" b="1" dirty="0" smtClean="0">
                <a:solidFill>
                  <a:srgbClr val="005828"/>
                </a:solidFill>
                <a:latin typeface="Arial" pitchFamily="18"/>
                <a:ea typeface="Microsoft YaHei" pitchFamily="2"/>
                <a:cs typeface="Mangal" pitchFamily="2"/>
              </a:rPr>
              <a:t>KREMS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005828"/>
                </a:solidFill>
                <a:latin typeface="Arial" pitchFamily="18"/>
                <a:ea typeface="Microsoft YaHei" pitchFamily="2"/>
                <a:cs typeface="Mangal" pitchFamily="2"/>
              </a:rPr>
              <a:t>        </a:t>
            </a:r>
            <a:r>
              <a:rPr lang="fr-FR" b="1" dirty="0">
                <a:solidFill>
                  <a:srgbClr val="005828"/>
                </a:solidFill>
                <a:latin typeface="Arial" pitchFamily="18"/>
                <a:ea typeface="Microsoft YaHei" pitchFamily="2"/>
                <a:cs typeface="Mangal" pitchFamily="2"/>
              </a:rPr>
              <a:t>AT</a:t>
            </a:r>
          </a:p>
        </p:txBody>
      </p:sp>
      <p:sp>
        <p:nvSpPr>
          <p:cNvPr id="16" name="15 Conector recto"/>
          <p:cNvSpPr/>
          <p:nvPr/>
        </p:nvSpPr>
        <p:spPr>
          <a:xfrm>
            <a:off x="1728788" y="2447925"/>
            <a:ext cx="2447925" cy="23764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7" name="16 Conector recto"/>
          <p:cNvSpPr/>
          <p:nvPr/>
        </p:nvSpPr>
        <p:spPr>
          <a:xfrm>
            <a:off x="1800225" y="3527425"/>
            <a:ext cx="2303463" cy="129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8" name="17 Conector recto"/>
          <p:cNvSpPr/>
          <p:nvPr/>
        </p:nvSpPr>
        <p:spPr>
          <a:xfrm>
            <a:off x="1944688" y="4679950"/>
            <a:ext cx="1443037" cy="2254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9" name="18 Conector recto"/>
          <p:cNvSpPr/>
          <p:nvPr/>
        </p:nvSpPr>
        <p:spPr>
          <a:xfrm flipV="1">
            <a:off x="2448023" y="4905375"/>
            <a:ext cx="939701" cy="3254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0" name="19 Conector recto"/>
          <p:cNvSpPr/>
          <p:nvPr/>
        </p:nvSpPr>
        <p:spPr>
          <a:xfrm flipV="1">
            <a:off x="2448023" y="5065721"/>
            <a:ext cx="949215" cy="59689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1" name="20 Conector recto"/>
          <p:cNvSpPr/>
          <p:nvPr/>
        </p:nvSpPr>
        <p:spPr>
          <a:xfrm flipV="1">
            <a:off x="3540114" y="4637093"/>
            <a:ext cx="1800225" cy="14636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2" name="21 Conector recto"/>
          <p:cNvSpPr/>
          <p:nvPr/>
        </p:nvSpPr>
        <p:spPr>
          <a:xfrm flipH="1" flipV="1">
            <a:off x="4967288" y="4967288"/>
            <a:ext cx="1008062" cy="11525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3" name="22 Conector recto"/>
          <p:cNvSpPr/>
          <p:nvPr/>
        </p:nvSpPr>
        <p:spPr>
          <a:xfrm flipH="1" flipV="1">
            <a:off x="5400674" y="4824413"/>
            <a:ext cx="2568595" cy="109856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4" name="23 Conector recto"/>
          <p:cNvSpPr/>
          <p:nvPr/>
        </p:nvSpPr>
        <p:spPr>
          <a:xfrm flipH="1" flipV="1">
            <a:off x="5616573" y="4751386"/>
            <a:ext cx="2495572" cy="31433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5" name="24 Conector recto"/>
          <p:cNvSpPr/>
          <p:nvPr/>
        </p:nvSpPr>
        <p:spPr>
          <a:xfrm flipH="1">
            <a:off x="6183320" y="3922713"/>
            <a:ext cx="1636712" cy="5032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6" name="25 Conector recto"/>
          <p:cNvSpPr/>
          <p:nvPr/>
        </p:nvSpPr>
        <p:spPr>
          <a:xfrm flipH="1">
            <a:off x="5400675" y="3095625"/>
            <a:ext cx="2735263" cy="15128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102" name="26 Imagen"/>
          <p:cNvSpPr>
            <a:spLocks noChangeAspect="1"/>
          </p:cNvSpPr>
          <p:nvPr/>
        </p:nvSpPr>
        <p:spPr bwMode="auto">
          <a:xfrm>
            <a:off x="0" y="71438"/>
            <a:ext cx="1079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03" name="27 Imagen"/>
          <p:cNvSpPr>
            <a:spLocks noChangeAspect="1"/>
          </p:cNvSpPr>
          <p:nvPr/>
        </p:nvSpPr>
        <p:spPr bwMode="auto">
          <a:xfrm>
            <a:off x="8351838" y="0"/>
            <a:ext cx="10922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3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2080" y="0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528" y="0"/>
            <a:ext cx="1000132" cy="85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43167" y="726172"/>
            <a:ext cx="9936163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hangingPunct="0">
              <a:spcAft>
                <a:spcPts val="1413"/>
              </a:spcAft>
            </a:pPr>
            <a:r>
              <a:rPr lang="fr-FR" sz="2400" b="1" dirty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8 </a:t>
            </a:r>
            <a:r>
              <a:rPr lang="hu-HU" sz="2400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BORÁSZATI ISKOLA</a:t>
            </a:r>
            <a:r>
              <a:rPr lang="fr-FR" sz="2400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</a:t>
            </a:r>
            <a:r>
              <a:rPr lang="fr-FR" sz="2400" b="1" dirty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2 </a:t>
            </a:r>
            <a:r>
              <a:rPr lang="hu-HU" sz="2400" b="1" dirty="0" smtClean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VÁLLALAT</a:t>
            </a:r>
            <a:endParaRPr lang="fr-FR" sz="2400" b="1" dirty="0" smtClean="0">
              <a:solidFill>
                <a:srgbClr val="FF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lvl="0" algn="ctr" eaLnBrk="0" hangingPunct="0">
              <a:spcAft>
                <a:spcPts val="1413"/>
              </a:spcAft>
            </a:pPr>
            <a:r>
              <a:rPr lang="en-US" sz="2400" b="1" dirty="0" smtClean="0">
                <a:solidFill>
                  <a:srgbClr val="0000FF"/>
                </a:solidFill>
                <a:latin typeface="Mangal"/>
              </a:rPr>
              <a:t>1 </a:t>
            </a:r>
            <a:r>
              <a:rPr lang="hu-HU" sz="2400" b="1" dirty="0" smtClean="0">
                <a:solidFill>
                  <a:srgbClr val="0000FF"/>
                </a:solidFill>
                <a:latin typeface="Mangal"/>
              </a:rPr>
              <a:t>REGIONÁLIS ÁLLAMI SZERV</a:t>
            </a:r>
            <a:endParaRPr lang="es-ES" sz="2400" dirty="0">
              <a:solidFill>
                <a:srgbClr val="FFFFFF"/>
              </a:solidFill>
              <a:latin typeface="Arial" panose="020B0604020202020204" pitchFamily="34" charset="0"/>
              <a:ea typeface="Microsoft YaHei" pitchFamily="2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968346" y="4565655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Mangal"/>
              </a:rPr>
              <a:t>SP</a:t>
            </a:r>
            <a:endParaRPr lang="fr-F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099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F02EFA-B542-4497-9CA4-49E3809C7134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101" name="1 Título"/>
          <p:cNvSpPr txBox="1">
            <a:spLocks noGrp="1"/>
          </p:cNvSpPr>
          <p:nvPr>
            <p:ph type="title" idx="4294967295"/>
          </p:nvPr>
        </p:nvSpPr>
        <p:spPr>
          <a:xfrm>
            <a:off x="647700" y="-863600"/>
            <a:ext cx="9072563" cy="706437"/>
          </a:xfrm>
        </p:spPr>
        <p:txBody>
          <a:bodyPr/>
          <a:lstStyle/>
          <a:p>
            <a:pPr eaLnBrk="1"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396875" y="350838"/>
            <a:ext cx="9144000" cy="858837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eaLnBrk="1" fontAlgn="auto">
              <a:buFont typeface="StarSymbol"/>
              <a:buNone/>
              <a:defRPr/>
            </a:pPr>
            <a:r>
              <a:rPr sz="2200" b="1" dirty="0" smtClean="0">
                <a:solidFill>
                  <a:srgbClr val="6666FF"/>
                </a:solidFill>
              </a:rPr>
              <a:t>                  </a:t>
            </a:r>
          </a:p>
          <a:p>
            <a:pPr algn="ctr" eaLnBrk="1" fontAlgn="auto">
              <a:buFont typeface="StarSymbol"/>
              <a:buNone/>
              <a:defRPr/>
            </a:pPr>
            <a:endParaRPr sz="2600" b="1" dirty="0" smtClean="0">
              <a:solidFill>
                <a:srgbClr val="FF3333"/>
              </a:solidFill>
            </a:endParaRPr>
          </a:p>
          <a:p>
            <a:pPr algn="ctr" eaLnBrk="1" fontAlgn="auto">
              <a:buNone/>
              <a:defRPr/>
            </a:pP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</a:rPr>
              <a:t>Célkitűzés: A szőlőmetszők </a:t>
            </a:r>
            <a:r>
              <a:rPr lang="hu-HU" sz="2400" b="1" dirty="0" err="1" smtClean="0">
                <a:solidFill>
                  <a:schemeClr val="accent2">
                    <a:lumMod val="75000"/>
                  </a:schemeClr>
                </a:solidFill>
              </a:rPr>
              <a:t>professzionalizálása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fontAlgn="auto">
              <a:buNone/>
              <a:defRPr/>
            </a:pPr>
            <a:r>
              <a:rPr lang="hu-HU" sz="2200" b="1" dirty="0" smtClean="0">
                <a:solidFill>
                  <a:srgbClr val="006C31"/>
                </a:solidFill>
              </a:rPr>
              <a:t>Miért</a:t>
            </a:r>
            <a:r>
              <a:rPr lang="en-US" sz="2200" b="1" dirty="0" smtClean="0">
                <a:solidFill>
                  <a:srgbClr val="006C31"/>
                </a:solidFill>
              </a:rPr>
              <a:t>                        </a:t>
            </a:r>
          </a:p>
          <a:p>
            <a:pPr eaLnBrk="1" fontAlgn="auto">
              <a:buFontTx/>
              <a:buChar char="-"/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</a:rPr>
              <a:t>A munkaadók hiányolják </a:t>
            </a:r>
            <a:r>
              <a:rPr lang="hu-HU" sz="2000" b="1" dirty="0" smtClean="0">
                <a:solidFill>
                  <a:srgbClr val="0000FF"/>
                </a:solidFill>
              </a:rPr>
              <a:t>a hozzáértő (képzett) munkavállalókat</a:t>
            </a:r>
            <a:br>
              <a:rPr lang="hu-HU" sz="2000" b="1" dirty="0" smtClean="0">
                <a:solidFill>
                  <a:srgbClr val="0000FF"/>
                </a:solidFill>
              </a:rPr>
            </a:b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</a:rPr>
              <a:t>- A munkások elkerülik </a:t>
            </a:r>
            <a:r>
              <a:rPr lang="hu-HU" sz="2000" b="1" dirty="0" smtClean="0">
                <a:solidFill>
                  <a:srgbClr val="0000FF"/>
                </a:solidFill>
              </a:rPr>
              <a:t>az alacsony fizetésű szezonális munkákat</a:t>
            </a:r>
            <a:endParaRPr lang="hu-HU" sz="2000" b="1" dirty="0">
              <a:solidFill>
                <a:srgbClr val="0000FF"/>
              </a:solidFill>
            </a:endParaRPr>
          </a:p>
          <a:p>
            <a:pPr eaLnBrk="1" fontAlgn="auto">
              <a:buFontTx/>
              <a:buChar char="-"/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</a:rPr>
              <a:t>A képzési központok kötelesek </a:t>
            </a:r>
            <a:r>
              <a:rPr lang="hu-HU" sz="2000" b="1" dirty="0" smtClean="0">
                <a:solidFill>
                  <a:srgbClr val="0000FF"/>
                </a:solidFill>
              </a:rPr>
              <a:t>figyelembe venni a munkaerő-piaci igényeket</a:t>
            </a:r>
            <a:br>
              <a:rPr lang="hu-HU" sz="2000" b="1" dirty="0" smtClean="0">
                <a:solidFill>
                  <a:srgbClr val="0000FF"/>
                </a:solidFill>
              </a:rPr>
            </a:br>
            <a:endParaRPr sz="20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6C31"/>
                </a:solidFill>
                <a:latin typeface="Arial"/>
              </a:rPr>
              <a:t>                                                                                                                                       =&gt;</a:t>
            </a:r>
            <a:r>
              <a:rPr lang="hu-HU" sz="2000" b="1" dirty="0" smtClean="0">
                <a:solidFill>
                  <a:srgbClr val="006C31"/>
                </a:solidFill>
                <a:latin typeface="Arial"/>
              </a:rPr>
              <a:t> Nyertes-nyertes megállapodás</a:t>
            </a:r>
            <a:r>
              <a:rPr lang="en-US" sz="2000" b="1" dirty="0" smtClean="0">
                <a:solidFill>
                  <a:srgbClr val="006C31"/>
                </a:solidFill>
                <a:latin typeface="Arial"/>
              </a:rPr>
              <a:t>:</a:t>
            </a:r>
            <a:r>
              <a:rPr lang="en-US" sz="2000" b="1" dirty="0" smtClean="0">
                <a:solidFill>
                  <a:srgbClr val="006C31"/>
                </a:solidFill>
                <a:latin typeface="Mangal"/>
              </a:rPr>
              <a:t>  </a:t>
            </a:r>
          </a:p>
          <a:p>
            <a:pPr marL="108000" indent="0">
              <a:buNone/>
            </a:pPr>
            <a:r>
              <a:rPr lang="en-US" sz="2000" b="1" dirty="0">
                <a:solidFill>
                  <a:srgbClr val="6666FF"/>
                </a:solidFill>
                <a:latin typeface="Mangal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Mangal"/>
              </a:rPr>
              <a:t>- </a:t>
            </a:r>
            <a:r>
              <a:rPr lang="hu-HU" sz="2000" b="1" dirty="0" smtClean="0">
                <a:solidFill>
                  <a:srgbClr val="0000FF"/>
                </a:solidFill>
                <a:latin typeface="Mangal"/>
              </a:rPr>
              <a:t>fejlesztett</a:t>
            </a:r>
            <a:r>
              <a:rPr lang="hu-HU" sz="2200" b="1" dirty="0" smtClean="0">
                <a:solidFill>
                  <a:schemeClr val="accent2">
                    <a:lumMod val="75000"/>
                  </a:schemeClr>
                </a:solidFill>
                <a:latin typeface="Mangal"/>
              </a:rPr>
              <a:t>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Mangal"/>
              </a:rPr>
              <a:t>kompetenciák</a:t>
            </a:r>
          </a:p>
          <a:p>
            <a:pPr marL="108000" indent="0">
              <a:buNone/>
            </a:pPr>
            <a:r>
              <a:rPr lang="en-US" sz="2200" b="1" dirty="0" smtClean="0">
                <a:solidFill>
                  <a:srgbClr val="0000FF"/>
                </a:solidFill>
                <a:latin typeface="Mangal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Mangal"/>
              </a:rPr>
              <a:t>- </a:t>
            </a:r>
            <a:r>
              <a:rPr lang="hu-HU" sz="2000" b="1" dirty="0" smtClean="0">
                <a:solidFill>
                  <a:srgbClr val="0000FF"/>
                </a:solidFill>
                <a:latin typeface="Mangal"/>
              </a:rPr>
              <a:t>stabilabb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Mangal"/>
              </a:rPr>
              <a:t>munkaviszony</a:t>
            </a:r>
            <a:r>
              <a:rPr lang="en-US" sz="2000" b="1" dirty="0" smtClean="0">
                <a:solidFill>
                  <a:srgbClr val="0000FF"/>
                </a:solidFill>
                <a:latin typeface="Mangal"/>
              </a:rPr>
              <a:t>                                                     	- </a:t>
            </a:r>
            <a:r>
              <a:rPr lang="hu-HU" sz="2000" b="1" dirty="0" smtClean="0">
                <a:solidFill>
                  <a:srgbClr val="0000FF"/>
                </a:solidFill>
                <a:latin typeface="Mangal"/>
              </a:rPr>
              <a:t>jobb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Mangal"/>
              </a:rPr>
              <a:t>jövedelmek</a:t>
            </a:r>
            <a:r>
              <a:rPr lang="hu-HU" sz="2000" b="1" dirty="0" smtClean="0">
                <a:solidFill>
                  <a:srgbClr val="0000FF"/>
                </a:solidFill>
                <a:latin typeface="Mangal"/>
              </a:rPr>
              <a:t> </a:t>
            </a:r>
          </a:p>
          <a:p>
            <a:pPr marL="10800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Mangal"/>
              </a:rPr>
              <a:t>	- </a:t>
            </a:r>
            <a:r>
              <a:rPr lang="hu-HU" sz="2000" b="1" dirty="0" smtClean="0">
                <a:solidFill>
                  <a:srgbClr val="0000FF"/>
                </a:solidFill>
                <a:latin typeface="Mangal"/>
              </a:rPr>
              <a:t>a feladathoz illeszkedő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Mangal"/>
              </a:rPr>
              <a:t>képzés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Mangal"/>
            </a:endParaRPr>
          </a:p>
          <a:p>
            <a:pPr eaLnBrk="1" fontAlgn="auto">
              <a:buFont typeface="StarSymbol"/>
              <a:buNone/>
              <a:defRPr/>
            </a:pPr>
            <a:r>
              <a:rPr sz="2000" b="1" dirty="0" smtClean="0">
                <a:solidFill>
                  <a:srgbClr val="6666FF"/>
                </a:solidFill>
              </a:rPr>
              <a:t>                           </a:t>
            </a:r>
          </a:p>
          <a:p>
            <a:pPr algn="ctr" eaLnBrk="1" fontAlgn="auto">
              <a:buFont typeface="StarSymbol"/>
              <a:buNone/>
              <a:defRPr/>
            </a:pPr>
            <a:r>
              <a:rPr sz="2000" b="1" dirty="0" smtClean="0">
                <a:solidFill>
                  <a:srgbClr val="6666FF"/>
                </a:solidFill>
              </a:rPr>
              <a:t>                                   </a:t>
            </a:r>
            <a:r>
              <a:rPr sz="2000" b="1" dirty="0" smtClean="0">
                <a:solidFill>
                  <a:srgbClr val="0000FF"/>
                </a:solidFill>
              </a:rPr>
              <a:t> </a:t>
            </a:r>
          </a:p>
          <a:p>
            <a:pPr eaLnBrk="1" fontAlgn="auto">
              <a:buFont typeface="StarSymbol"/>
              <a:buNone/>
              <a:defRPr/>
            </a:pPr>
            <a:r>
              <a:rPr sz="2200" b="1" dirty="0" smtClean="0">
                <a:solidFill>
                  <a:srgbClr val="6666FF"/>
                </a:solidFill>
              </a:rPr>
              <a:t>  		</a:t>
            </a:r>
          </a:p>
          <a:p>
            <a:pPr algn="ctr" eaLnBrk="1" fontAlgn="auto">
              <a:buFont typeface="StarSymbol"/>
              <a:buNone/>
              <a:defRPr/>
            </a:pPr>
            <a:r>
              <a:rPr sz="2200" b="1" dirty="0" smtClean="0">
                <a:solidFill>
                  <a:srgbClr val="6666FF"/>
                </a:solidFill>
              </a:rPr>
              <a:t>                                                                                                                    </a:t>
            </a:r>
          </a:p>
        </p:txBody>
      </p:sp>
      <p:sp>
        <p:nvSpPr>
          <p:cNvPr id="4103" name="3 Imagen"/>
          <p:cNvSpPr>
            <a:spLocks noChangeAspect="1"/>
          </p:cNvSpPr>
          <p:nvPr/>
        </p:nvSpPr>
        <p:spPr bwMode="auto">
          <a:xfrm>
            <a:off x="431800" y="144463"/>
            <a:ext cx="10795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04" name="4 Imagen"/>
          <p:cNvSpPr>
            <a:spLocks noChangeAspect="1"/>
          </p:cNvSpPr>
          <p:nvPr/>
        </p:nvSpPr>
        <p:spPr bwMode="auto">
          <a:xfrm>
            <a:off x="8496300" y="215900"/>
            <a:ext cx="1079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410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18" y="136499"/>
            <a:ext cx="16113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9204" y="636565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123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D1E9EC-95F1-41AD-9136-7A7C33C9AD46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125" name="1 Título"/>
          <p:cNvSpPr txBox="1">
            <a:spLocks noGrp="1"/>
          </p:cNvSpPr>
          <p:nvPr>
            <p:ph type="title" idx="4294967295"/>
          </p:nvPr>
        </p:nvSpPr>
        <p:spPr>
          <a:xfrm>
            <a:off x="720725" y="-863600"/>
            <a:ext cx="8855075" cy="809625"/>
          </a:xfrm>
        </p:spPr>
        <p:txBody>
          <a:bodyPr/>
          <a:lstStyle/>
          <a:p>
            <a:pPr eaLnBrk="1"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504825" y="-485775"/>
            <a:ext cx="9070975" cy="7178675"/>
          </a:xfrm>
        </p:spPr>
        <p:txBody>
          <a:bodyPr/>
          <a:lstStyle/>
          <a:p>
            <a:pPr marL="431800" indent="-323850" algn="ctr" eaLnBrk="1">
              <a:buSzPct val="45000"/>
              <a:buFont typeface="StarSymbol"/>
              <a:buNone/>
            </a:pPr>
            <a:endParaRPr sz="2600" b="1" dirty="0" smtClean="0">
              <a:solidFill>
                <a:srgbClr val="FF3333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algn="ctr" eaLnBrk="1">
              <a:buSzPct val="45000"/>
              <a:buFont typeface="StarSymbol"/>
              <a:buNone/>
            </a:pPr>
            <a:endParaRPr sz="2600" b="1" dirty="0" smtClean="0">
              <a:solidFill>
                <a:srgbClr val="FF3333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algn="ctr" eaLnBrk="1">
              <a:buSzPct val="45000"/>
              <a:buFont typeface="StarSymbol"/>
              <a:buNone/>
            </a:pPr>
            <a:endParaRPr sz="2600" b="1" dirty="0" smtClean="0">
              <a:solidFill>
                <a:srgbClr val="FF3333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algn="ctr">
              <a:buNone/>
            </a:pPr>
            <a:r>
              <a:rPr lang="hu-HU" sz="2600" b="1" dirty="0" smtClean="0">
                <a:solidFill>
                  <a:schemeClr val="accent2">
                    <a:lumMod val="75000"/>
                  </a:schemeClr>
                </a:solidFill>
                <a:latin typeface="Arial"/>
              </a:rPr>
              <a:t/>
            </a:r>
            <a:br>
              <a:rPr lang="hu-HU" sz="2600" b="1" dirty="0" smtClean="0">
                <a:solidFill>
                  <a:schemeClr val="accent2">
                    <a:lumMod val="75000"/>
                  </a:schemeClr>
                </a:solidFill>
                <a:latin typeface="Arial"/>
              </a:rPr>
            </a:br>
            <a:r>
              <a:rPr lang="hu-HU" sz="2600" b="1" dirty="0" smtClean="0">
                <a:solidFill>
                  <a:schemeClr val="accent2">
                    <a:lumMod val="75000"/>
                  </a:schemeClr>
                </a:solidFill>
                <a:latin typeface="Arial"/>
              </a:rPr>
              <a:t>Pedagógiai megvalósítás</a:t>
            </a:r>
            <a:endParaRPr lang="es-ES" dirty="0">
              <a:solidFill>
                <a:schemeClr val="accent2">
                  <a:lumMod val="75000"/>
                </a:schemeClr>
              </a:solidFill>
              <a:latin typeface="Mangal"/>
            </a:endParaRPr>
          </a:p>
          <a:p>
            <a:pPr marL="431800" indent="-323850" algn="ctr" eaLnBrk="1">
              <a:buSzPct val="45000"/>
              <a:buFont typeface="StarSymbol"/>
              <a:buNone/>
            </a:pP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A VITEA az ECVET- et használja</a:t>
            </a:r>
            <a:endParaRPr sz="2000" b="1" dirty="0" smtClean="0">
              <a:solidFill>
                <a:srgbClr val="006C31"/>
              </a:solidFill>
              <a:latin typeface="Arial" pitchFamily="34" charset="0"/>
              <a:ea typeface="Microsoft YaHei" pitchFamily="34" charset="-122"/>
              <a:cs typeface="Arial" pitchFamily="34" charset="0"/>
            </a:endParaRPr>
          </a:p>
          <a:p>
            <a:pPr marL="431800" indent="-323850" algn="ctr" eaLnBrk="1">
              <a:buSzPct val="45000"/>
              <a:buFont typeface="StarSymbol"/>
              <a:buNone/>
            </a:pP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  </a:t>
            </a:r>
            <a:r>
              <a:rPr sz="2000" b="1" dirty="0" smtClean="0">
                <a:solidFill>
                  <a:srgbClr val="0000CC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 </a:t>
            </a:r>
          </a:p>
          <a:p>
            <a:pPr marL="431800" indent="-323850" algn="ctr" eaLnBrk="1">
              <a:buSzPct val="45000"/>
              <a:buFont typeface="StarSymbol"/>
              <a:buNone/>
            </a:pP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Az ECVET a tanulási eredményeken alapul (</a:t>
            </a:r>
            <a:r>
              <a:rPr lang="hu-HU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Learning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 </a:t>
            </a:r>
            <a:r>
              <a:rPr lang="hu-HU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Outcomes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: LO)</a:t>
            </a:r>
            <a:b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</a:b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                       </a:t>
            </a:r>
            <a:r>
              <a:rPr sz="2000" b="1" dirty="0" smtClean="0">
                <a:solidFill>
                  <a:srgbClr val="6666FF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           </a:t>
            </a:r>
          </a:p>
          <a:p>
            <a:pPr marL="431800" indent="-323850" eaLnBrk="1">
              <a:buSzPct val="45000"/>
              <a:buFont typeface="StarSymbol"/>
              <a:buNone/>
            </a:pP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-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Amit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egy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tanuló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ud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egért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égrehajt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u-HU" sz="2000" b="1" dirty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Leírva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Ismeretben, Képességben és Szaktudásban (K,S.C)</a:t>
            </a:r>
            <a:b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endParaRPr lang="en-US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31800" indent="-323850" eaLnBrk="1">
              <a:buSzPct val="45000"/>
              <a:buNone/>
            </a:pPr>
            <a:endParaRPr sz="2000" b="1" dirty="0" smtClean="0">
              <a:solidFill>
                <a:srgbClr val="0000CC"/>
              </a:solidFill>
              <a:latin typeface="Arial" pitchFamily="34" charset="0"/>
              <a:ea typeface="Microsoft YaHei" pitchFamily="34" charset="-122"/>
              <a:cs typeface="Arial" pitchFamily="34" charset="0"/>
            </a:endParaRPr>
          </a:p>
          <a:p>
            <a:pPr marL="431800" indent="-323850" eaLnBrk="1">
              <a:buSzPct val="45000"/>
              <a:buFontTx/>
              <a:buChar char="-"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Az </a:t>
            </a: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ECVET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biztosítja</a:t>
            </a: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    </a:t>
            </a:r>
          </a:p>
          <a:p>
            <a:pPr marL="431800" indent="-323850" eaLnBrk="1">
              <a:buSzPct val="45000"/>
              <a:buFontTx/>
              <a:buChar char="-"/>
            </a:pPr>
            <a:r>
              <a:rPr lang="es-ES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- </a:t>
            </a: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az országok közötti </a:t>
            </a:r>
            <a:r>
              <a:rPr lang="hu-H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átültethetőséget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- </a:t>
            </a: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az </a:t>
            </a:r>
            <a:r>
              <a:rPr lang="hu-H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intézményi</a:t>
            </a: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 elismerést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                                                                                      </a:t>
            </a:r>
            <a:r>
              <a:rPr lang="en-US" sz="2000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- </a:t>
            </a:r>
            <a:r>
              <a:rPr lang="hu-H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Tanulási Eredmények Egységeinek (ULO) </a:t>
            </a: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összegyűjtését</a:t>
            </a:r>
            <a:endParaRPr sz="2000" b="1" dirty="0" smtClean="0">
              <a:solidFill>
                <a:srgbClr val="0070C0"/>
              </a:solidFill>
              <a:latin typeface="Arial" pitchFamily="34" charset="0"/>
              <a:ea typeface="Microsoft YaHei" pitchFamily="34" charset="-122"/>
              <a:cs typeface="Arial" pitchFamily="34" charset="0"/>
            </a:endParaRPr>
          </a:p>
          <a:p>
            <a:pPr marL="431800" indent="-323850" algn="ctr" eaLnBrk="1">
              <a:buSzPct val="45000"/>
              <a:buFont typeface="StarSymbol"/>
              <a:buNone/>
            </a:pPr>
            <a:endParaRPr sz="2000" b="1" dirty="0" smtClean="0">
              <a:solidFill>
                <a:srgbClr val="0070C0"/>
              </a:solidFill>
              <a:latin typeface="Arial" pitchFamily="34" charset="0"/>
              <a:ea typeface="Microsoft YaHei" pitchFamily="34" charset="-122"/>
              <a:cs typeface="Arial" pitchFamily="34" charset="0"/>
            </a:endParaRPr>
          </a:p>
        </p:txBody>
      </p:sp>
      <p:sp>
        <p:nvSpPr>
          <p:cNvPr id="5127" name="3 Imagen"/>
          <p:cNvSpPr>
            <a:spLocks noChangeAspect="1"/>
          </p:cNvSpPr>
          <p:nvPr/>
        </p:nvSpPr>
        <p:spPr bwMode="auto">
          <a:xfrm>
            <a:off x="8207375" y="0"/>
            <a:ext cx="10810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8" name="4 Imagen"/>
          <p:cNvSpPr>
            <a:spLocks noChangeAspect="1"/>
          </p:cNvSpPr>
          <p:nvPr/>
        </p:nvSpPr>
        <p:spPr bwMode="auto">
          <a:xfrm>
            <a:off x="576263" y="71438"/>
            <a:ext cx="1079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5129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438" y="136525"/>
            <a:ext cx="1611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9204" y="493689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6147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E2A69D-87BD-4D22-9E73-224B2819DF63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6149" name="1 Título"/>
          <p:cNvSpPr txBox="1">
            <a:spLocks noGrp="1"/>
          </p:cNvSpPr>
          <p:nvPr>
            <p:ph type="title" idx="4294967295"/>
          </p:nvPr>
        </p:nvSpPr>
        <p:spPr>
          <a:xfrm>
            <a:off x="720725" y="-863600"/>
            <a:ext cx="8855075" cy="809625"/>
          </a:xfrm>
        </p:spPr>
        <p:txBody>
          <a:bodyPr/>
          <a:lstStyle/>
          <a:p>
            <a:pPr eaLnBrk="1"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503238" y="-53975"/>
            <a:ext cx="8966230" cy="7434211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eaLnBrk="1" fontAlgn="auto">
              <a:buFont typeface="StarSymbol"/>
              <a:buNone/>
              <a:defRPr/>
            </a:pPr>
            <a:endParaRPr sz="2600" b="1" dirty="0" smtClean="0">
              <a:solidFill>
                <a:srgbClr val="FF3333"/>
              </a:solidFill>
            </a:endParaRPr>
          </a:p>
          <a:p>
            <a:pPr algn="ctr" eaLnBrk="1" fontAlgn="auto">
              <a:buNone/>
              <a:defRPr/>
            </a:pPr>
            <a:r>
              <a:rPr lang="hu-HU"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Pedagógiai megvalósítás</a:t>
            </a: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                                     </a:t>
            </a:r>
          </a:p>
          <a:p>
            <a:pPr algn="ctr" eaLnBrk="1" fontAlgn="auto">
              <a:buNone/>
              <a:defRPr/>
            </a:pP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A VITEA az ECVET- et használja </a:t>
            </a:r>
            <a:endParaRPr sz="2000" b="1" dirty="0" smtClean="0">
              <a:solidFill>
                <a:srgbClr val="006C3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>
              <a:buNone/>
              <a:defRPr/>
            </a:pPr>
            <a:r>
              <a:rPr sz="2000" b="1" dirty="0" smtClean="0">
                <a:solidFill>
                  <a:srgbClr val="FF950E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Eszközök közös kialakítása:</a:t>
            </a:r>
            <a:endParaRPr sz="2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>
              <a:buNone/>
              <a:defRPr/>
            </a:pP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- </a:t>
            </a:r>
            <a:r>
              <a:rPr lang="hu-HU" sz="2000" b="1" dirty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pedagógiai </a:t>
            </a: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csoportok részére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LO (K, S, C), ULO, Értékelési táblázatok </a:t>
            </a:r>
            <a:b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u-HU" sz="2000" b="1" dirty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mobilitás </a:t>
            </a: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irányításához: </a:t>
            </a:r>
            <a:r>
              <a:rPr lang="hu-HU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MoU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LA, EUROPASS </a:t>
            </a:r>
            <a:endParaRPr sz="2000" b="1" dirty="0" smtClean="0">
              <a:solidFill>
                <a:srgbClr val="FF950E"/>
              </a:solidFill>
              <a:latin typeface="Arial" pitchFamily="34" charset="0"/>
              <a:cs typeface="Arial" pitchFamily="34" charset="0"/>
            </a:endParaRPr>
          </a:p>
          <a:p>
            <a:pPr eaLnBrk="1" fontAlgn="auto">
              <a:buNone/>
              <a:defRPr/>
            </a:pP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Külföldi oktatók általi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értékeléshez</a:t>
            </a:r>
            <a:endParaRPr lang="hu-HU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>
              <a:buNone/>
              <a:defRPr/>
            </a:pP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- A nemzeti oktató általi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érvényesítéshez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Nemzeti tanúsítvánnyal való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elismeréshez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8000" indent="0" eaLnBrk="1" fontAlgn="auto"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Tanúsítvány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kompetenciablokkokra 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vagy teljes foglalkozásra</a:t>
            </a:r>
            <a:endParaRPr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1" fontAlgn="auto">
              <a:buNone/>
              <a:defRPr/>
            </a:pPr>
            <a:r>
              <a:rPr sz="2000" b="1" dirty="0" smtClean="0">
                <a:solidFill>
                  <a:srgbClr val="007826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</a:t>
            </a:r>
            <a:r>
              <a:rPr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=&gt; </a:t>
            </a: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Az egyes partnerek az adott nemzeti kontextusukhoz mérten a lehető leggyorsabban fognak haladni</a:t>
            </a:r>
            <a:endParaRPr sz="2000" b="1" dirty="0" smtClean="0">
              <a:solidFill>
                <a:srgbClr val="006C3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3 Imagen"/>
          <p:cNvSpPr>
            <a:spLocks noChangeAspect="1"/>
          </p:cNvSpPr>
          <p:nvPr/>
        </p:nvSpPr>
        <p:spPr bwMode="auto">
          <a:xfrm>
            <a:off x="8207375" y="0"/>
            <a:ext cx="10810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152" name="4 Imagen"/>
          <p:cNvSpPr>
            <a:spLocks noChangeAspect="1"/>
          </p:cNvSpPr>
          <p:nvPr/>
        </p:nvSpPr>
        <p:spPr bwMode="auto">
          <a:xfrm>
            <a:off x="377825" y="15875"/>
            <a:ext cx="10810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6153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280" y="0"/>
            <a:ext cx="16113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208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VITEA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Strategic Partnership for VET       ERASMUS + 2015-2017 </a:t>
            </a:r>
            <a:endParaRPr lang="nb-NO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D4ED2-0AC8-4C94-AC09-A3B2D0C047C3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280" y="0"/>
            <a:ext cx="16113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489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oneTexte 7"/>
          <p:cNvSpPr txBox="1"/>
          <p:nvPr/>
        </p:nvSpPr>
        <p:spPr>
          <a:xfrm>
            <a:off x="4040180" y="708003"/>
            <a:ext cx="1461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Tartalom</a:t>
            </a:r>
            <a:endParaRPr lang="fr-FR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94749" y="1708135"/>
            <a:ext cx="84118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 A munkáltatók és munkavállalók igényeinek kielégítése</a:t>
            </a:r>
            <a:endParaRPr lang="fr-FR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r>
              <a:rPr lang="fr-FR" sz="2000" b="1" dirty="0" smtClean="0">
                <a:solidFill>
                  <a:srgbClr val="006C31"/>
                </a:solidFill>
                <a:latin typeface="Arial" pitchFamily="34" charset="0"/>
              </a:rPr>
              <a:t>=&gt; A VITEA a téli metszésre összpontosít: a munka </a:t>
            </a: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</a:rPr>
              <a:t>lényegére</a:t>
            </a:r>
            <a:br>
              <a:rPr lang="hu-HU" sz="2000" b="1" dirty="0" smtClean="0">
                <a:solidFill>
                  <a:srgbClr val="006C31"/>
                </a:solidFill>
                <a:latin typeface="Arial" pitchFamily="34" charset="0"/>
              </a:rPr>
            </a:br>
            <a:endParaRPr lang="fr-FR" sz="2000" b="1" dirty="0">
              <a:solidFill>
                <a:srgbClr val="006C31"/>
              </a:solidFill>
              <a:latin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15776" y="3059809"/>
            <a:ext cx="93522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2 szint:</a:t>
            </a:r>
            <a:endParaRPr lang="fr-FR" sz="2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</a:rPr>
              <a:t>     </a:t>
            </a:r>
            <a:r>
              <a:rPr lang="hu-HU" sz="2000" b="1" dirty="0">
                <a:solidFill>
                  <a:srgbClr val="005828"/>
                </a:solidFill>
                <a:latin typeface="Arial" pitchFamily="34" charset="0"/>
              </a:rPr>
              <a:t>- </a:t>
            </a:r>
            <a:r>
              <a:rPr lang="hu-HU" sz="2000" b="1" dirty="0" smtClean="0">
                <a:solidFill>
                  <a:srgbClr val="005828"/>
                </a:solidFill>
                <a:latin typeface="Arial" pitchFamily="34" charset="0"/>
              </a:rPr>
              <a:t>szőlőmetsző 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</a:rPr>
              <a:t>=&gt; az Európai Képesítési Keretrendszer (EKK) 3. szintje</a:t>
            </a:r>
            <a:endParaRPr lang="fr-FR" sz="2000" b="1" dirty="0" smtClean="0">
              <a:latin typeface="Arial" pitchFamily="34" charset="0"/>
            </a:endParaRPr>
          </a:p>
          <a:p>
            <a:r>
              <a:rPr lang="fr-FR" sz="2000" b="1" dirty="0" smtClean="0">
                <a:solidFill>
                  <a:srgbClr val="005828"/>
                </a:solidFill>
                <a:latin typeface="Arial" pitchFamily="34" charset="0"/>
              </a:rPr>
              <a:t>     - </a:t>
            </a:r>
            <a:r>
              <a:rPr lang="hu-HU" sz="2000" b="1" dirty="0" smtClean="0">
                <a:solidFill>
                  <a:srgbClr val="005828"/>
                </a:solidFill>
                <a:latin typeface="Arial" pitchFamily="34" charset="0"/>
              </a:rPr>
              <a:t>haladó szőlőmetsző</a:t>
            </a:r>
            <a:r>
              <a:rPr lang="en-US" sz="2000" b="1" dirty="0" smtClean="0">
                <a:solidFill>
                  <a:srgbClr val="0000FF"/>
                </a:solidFill>
                <a:latin typeface="Mangal"/>
              </a:rPr>
              <a:t> =&gt; </a:t>
            </a:r>
            <a:r>
              <a:rPr lang="hu-HU" sz="2000" b="1" dirty="0">
                <a:solidFill>
                  <a:srgbClr val="0000FF"/>
                </a:solidFill>
                <a:latin typeface="Arial" pitchFamily="34" charset="0"/>
              </a:rPr>
              <a:t>az Európai Képesítési Keretrendszer (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</a:rPr>
              <a:t>EKK) </a:t>
            </a:r>
          </a:p>
          <a:p>
            <a:r>
              <a:rPr lang="hu-HU" sz="2000" b="1" dirty="0">
                <a:solidFill>
                  <a:srgbClr val="0000FF"/>
                </a:solidFill>
                <a:latin typeface="Arial" pitchFamily="34" charset="0"/>
              </a:rPr>
              <a:t>	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</a:rPr>
              <a:t>			</a:t>
            </a:r>
            <a:r>
              <a:rPr lang="hu-HU" sz="2000" b="1" dirty="0" smtClean="0">
                <a:solidFill>
                  <a:srgbClr val="0000FF"/>
                </a:solidFill>
                <a:latin typeface="Mangal"/>
              </a:rPr>
              <a:t>4. szintje</a:t>
            </a:r>
            <a:r>
              <a:rPr lang="en-US" sz="2000" b="1" dirty="0" smtClean="0">
                <a:solidFill>
                  <a:srgbClr val="0000FF"/>
                </a:solidFill>
                <a:latin typeface="Mangal"/>
              </a:rPr>
              <a:t>  </a:t>
            </a:r>
            <a:r>
              <a:rPr lang="fr-FR" sz="2000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endParaRPr lang="fr-FR" sz="2000" b="1" dirty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079872" y="4559287"/>
            <a:ext cx="80025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2 metszési hely minden szinten 2 metsző számára országonként</a:t>
            </a:r>
            <a:endParaRPr lang="fr-FR" sz="2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r>
              <a:rPr lang="hu-HU" sz="2000" b="1" dirty="0" smtClean="0">
                <a:solidFill>
                  <a:srgbClr val="005828"/>
                </a:solidFill>
                <a:latin typeface="Arial" pitchFamily="34" charset="0"/>
              </a:rPr>
              <a:t>…- 1 teszt </a:t>
            </a:r>
            <a:r>
              <a:rPr lang="hu-HU" sz="2000" b="1" dirty="0">
                <a:solidFill>
                  <a:srgbClr val="0000FF"/>
                </a:solidFill>
                <a:latin typeface="Arial" pitchFamily="34" charset="0"/>
              </a:rPr>
              <a:t>és</a:t>
            </a:r>
            <a:r>
              <a:rPr lang="hu-HU" sz="2000" b="1" dirty="0" smtClean="0">
                <a:solidFill>
                  <a:srgbClr val="005828"/>
                </a:solidFill>
                <a:latin typeface="Arial" pitchFamily="34" charset="0"/>
              </a:rPr>
              <a:t> 1 értékelés </a:t>
            </a:r>
            <a:r>
              <a:rPr lang="hu-HU" sz="2000" b="1" dirty="0">
                <a:solidFill>
                  <a:srgbClr val="0000FF"/>
                </a:solidFill>
                <a:latin typeface="Arial" pitchFamily="34" charset="0"/>
              </a:rPr>
              <a:t>(AT)</a:t>
            </a:r>
            <a:br>
              <a:rPr lang="hu-HU" sz="2000" b="1" dirty="0">
                <a:solidFill>
                  <a:srgbClr val="0000FF"/>
                </a:solidFill>
                <a:latin typeface="Arial" pitchFamily="34" charset="0"/>
              </a:rPr>
            </a:br>
            <a:r>
              <a:rPr lang="hu-HU" sz="2000" b="1" dirty="0" smtClean="0">
                <a:solidFill>
                  <a:srgbClr val="005828"/>
                </a:solidFill>
                <a:latin typeface="Arial" pitchFamily="34" charset="0"/>
              </a:rPr>
              <a:t>…- a tanulók </a:t>
            </a:r>
            <a:r>
              <a:rPr lang="hu-HU" sz="2000" b="1" dirty="0">
                <a:solidFill>
                  <a:srgbClr val="0000FF"/>
                </a:solidFill>
                <a:latin typeface="Arial" pitchFamily="34" charset="0"/>
              </a:rPr>
              <a:t>és</a:t>
            </a:r>
            <a:r>
              <a:rPr lang="hu-HU" sz="2000" b="1" dirty="0" smtClean="0">
                <a:solidFill>
                  <a:srgbClr val="005828"/>
                </a:solidFill>
                <a:latin typeface="Arial" pitchFamily="34" charset="0"/>
              </a:rPr>
              <a:t> oktatók </a:t>
            </a:r>
            <a:r>
              <a:rPr lang="hu-HU" sz="2000" b="1" dirty="0">
                <a:solidFill>
                  <a:srgbClr val="0000FF"/>
                </a:solidFill>
                <a:latin typeface="Arial" pitchFamily="34" charset="0"/>
              </a:rPr>
              <a:t>számára</a:t>
            </a:r>
            <a:endParaRPr lang="fr-FR" sz="2000" b="1" dirty="0">
              <a:solidFill>
                <a:srgbClr val="0000F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8195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819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08E557-2C07-4F0D-A41F-862EC0D6B16F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719832" y="85725"/>
            <a:ext cx="8926513" cy="777875"/>
          </a:xfrm>
        </p:spPr>
        <p:txBody>
          <a:bodyPr/>
          <a:lstStyle/>
          <a:p>
            <a:pPr eaLnBrk="1">
              <a:buSzPct val="45000"/>
              <a:buFont typeface="StarSymbol"/>
              <a:buNone/>
            </a:pPr>
            <a:r>
              <a:rPr lang="hu-HU"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Tartalom</a:t>
            </a:r>
            <a:endParaRPr sz="26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971549" y="1350963"/>
            <a:ext cx="8532813" cy="1132730"/>
          </a:xfrm>
        </p:spPr>
        <p:txBody>
          <a:bodyPr/>
          <a:lstStyle/>
          <a:p>
            <a:pPr marL="431800" indent="-323850" algn="ctr" eaLnBrk="1">
              <a:buSzPct val="45000"/>
              <a:buFont typeface="StarSymbol"/>
              <a:buNone/>
              <a:defRPr/>
            </a:pPr>
            <a:r>
              <a:rPr sz="2000" b="1" dirty="0" smtClean="0">
                <a:solidFill>
                  <a:srgbClr val="009933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A tanulók szükségleteinek kielégítése 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érdekében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</a:t>
            </a:r>
            <a:r>
              <a:rPr lang="hu-HU" sz="2000" b="1" dirty="0" smtClean="0">
                <a:solidFill>
                  <a:srgbClr val="009933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/>
            </a:r>
            <a:br>
              <a:rPr lang="hu-HU" sz="2000" b="1" dirty="0" smtClean="0">
                <a:solidFill>
                  <a:srgbClr val="009933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</a:br>
            <a:r>
              <a:rPr lang="hu-HU" sz="2000" b="1" dirty="0" smtClean="0">
                <a:solidFill>
                  <a:srgbClr val="009933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=&gt; A VITEA projekt meghatározza, hogy mit kell tudniuk </a:t>
            </a:r>
            <a:br>
              <a:rPr lang="hu-HU" sz="2000" b="1" dirty="0" smtClean="0">
                <a:solidFill>
                  <a:srgbClr val="009933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</a:br>
            <a:r>
              <a:rPr sz="2000" b="1" dirty="0" smtClean="0">
                <a:solidFill>
                  <a:srgbClr val="009933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                                                                                                                							                         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 </a:t>
            </a:r>
            <a:r>
              <a:rPr lang="en-US" sz="2000" b="1" dirty="0" smtClean="0">
                <a:solidFill>
                  <a:srgbClr val="FF6600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  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             </a:t>
            </a:r>
          </a:p>
          <a:p>
            <a:pPr marL="431800" indent="-323850" eaLnBrk="1">
              <a:spcAft>
                <a:spcPct val="0"/>
              </a:spcAft>
              <a:buSzPct val="45000"/>
              <a:buNone/>
              <a:defRPr/>
            </a:pP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/>
            </a:r>
            <a:br>
              <a:rPr lang="hu-HU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</a:b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Előfeltételek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                                                                                                              </a:t>
            </a:r>
            <a:r>
              <a:rPr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</a:t>
            </a: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/>
            </a:r>
            <a:br>
              <a:rPr lang="hu-HU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</a:b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- ismeret</a:t>
            </a:r>
            <a:r>
              <a:rPr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                                                                                                      </a:t>
            </a:r>
            <a:endParaRPr lang="hu-HU" sz="2000" b="1" dirty="0" smtClean="0">
              <a:solidFill>
                <a:srgbClr val="006C31"/>
              </a:solidFill>
              <a:latin typeface="Arial" pitchFamily="34" charset="0"/>
              <a:ea typeface="Microsoft YaHei" pitchFamily="34" charset="-122"/>
              <a:cs typeface="Times New Roman" pitchFamily="18" charset="0"/>
            </a:endParaRPr>
          </a:p>
          <a:p>
            <a:pPr marL="431800" indent="-323850" eaLnBrk="1">
              <a:spcAft>
                <a:spcPct val="0"/>
              </a:spcAft>
              <a:buSzPct val="45000"/>
              <a:buFontTx/>
              <a:buChar char="-"/>
              <a:defRPr/>
            </a:pP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- készségek</a:t>
            </a:r>
            <a:br>
              <a:rPr lang="hu-HU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</a:br>
            <a:r>
              <a:rPr lang="hu-HU" sz="2000" b="1" dirty="0" err="1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-kompetenciák</a:t>
            </a: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(szaktudás)</a:t>
            </a:r>
            <a:r>
              <a:rPr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                                 </a:t>
            </a:r>
            <a:endParaRPr sz="2000" b="1" dirty="0" smtClean="0">
              <a:solidFill>
                <a:srgbClr val="0000FF"/>
              </a:solidFill>
              <a:latin typeface="Arial" pitchFamily="34" charset="0"/>
              <a:ea typeface="Microsoft YaHei" pitchFamily="34" charset="-122"/>
              <a:cs typeface="Times New Roman" pitchFamily="18" charset="0"/>
            </a:endParaRPr>
          </a:p>
          <a:p>
            <a:pPr marL="431800" indent="-323850" eaLnBrk="1">
              <a:spcAft>
                <a:spcPct val="0"/>
              </a:spcAft>
              <a:buSzPct val="45000"/>
              <a:buNone/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Értékelés feltételei</a:t>
            </a: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:</a:t>
            </a: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                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</a:t>
            </a: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Értékelési háló ismerete</a:t>
            </a:r>
            <a:r>
              <a:rPr lang="en-US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                                                              </a:t>
            </a: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külföldön angolul</a:t>
            </a:r>
            <a:r>
              <a:rPr lang="en-US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                                                                                                  </a:t>
            </a: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 idegen oktatókkal</a:t>
            </a:r>
            <a:endParaRPr lang="es-ES" sz="2000" b="1" dirty="0" smtClean="0">
              <a:solidFill>
                <a:srgbClr val="0000FF"/>
              </a:solidFill>
              <a:latin typeface="Arial" pitchFamily="34" charset="0"/>
              <a:ea typeface="Microsoft YaHei" pitchFamily="34" charset="-122"/>
              <a:cs typeface="Times New Roman" pitchFamily="18" charset="0"/>
            </a:endParaRPr>
          </a:p>
          <a:p>
            <a:pPr marL="431800" indent="-323850" eaLnBrk="1">
              <a:spcAft>
                <a:spcPct val="0"/>
              </a:spcAft>
              <a:buSzPct val="45000"/>
              <a:buFont typeface="StarSymbol"/>
              <a:buNone/>
              <a:defRPr/>
            </a:pPr>
            <a:r>
              <a:rPr lang="es-ES" sz="2000" b="1" dirty="0" smtClean="0">
                <a:solidFill>
                  <a:schemeClr val="accent6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  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Figyelembe véve eredményeiket                                                                                </a:t>
            </a:r>
            <a:r>
              <a:rPr lang="es-ES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- VITEA :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metszés bizonyítvány</a:t>
            </a:r>
            <a:endParaRPr lang="es-ES" sz="2000" b="1" dirty="0" smtClean="0">
              <a:solidFill>
                <a:srgbClr val="0000FF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spcAft>
                <a:spcPct val="0"/>
              </a:spcAft>
              <a:buSzPct val="45000"/>
              <a:buFont typeface="StarSymbol"/>
              <a:buNone/>
              <a:defRPr/>
            </a:pP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	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- örökös képzés: érvényesítés modulban…</a:t>
            </a:r>
            <a:endParaRPr lang="es-ES" sz="2000" b="1" dirty="0" smtClean="0">
              <a:solidFill>
                <a:srgbClr val="0000FF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buSzPct val="45000"/>
              <a:buFont typeface="StarSymbol"/>
              <a:buNone/>
              <a:defRPr/>
            </a:pPr>
            <a:endParaRPr sz="2000" b="1" dirty="0" smtClean="0">
              <a:solidFill>
                <a:srgbClr val="0000FF"/>
              </a:solidFill>
              <a:latin typeface="Arial" pitchFamily="34" charset="0"/>
              <a:ea typeface="Microsoft YaHei" pitchFamily="34" charset="-122"/>
              <a:cs typeface="Times New Roman" pitchFamily="18" charset="0"/>
            </a:endParaRPr>
          </a:p>
          <a:p>
            <a:pPr marL="431800" indent="-323850" eaLnBrk="1">
              <a:spcAft>
                <a:spcPct val="0"/>
              </a:spcAft>
              <a:buSzPct val="45000"/>
              <a:buFont typeface="StarSymbol"/>
              <a:buNone/>
              <a:defRPr/>
            </a:pPr>
            <a:r>
              <a:rPr sz="2000" b="1" dirty="0" smtClean="0">
                <a:solidFill>
                  <a:srgbClr val="FF66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                                                                   -</a:t>
            </a:r>
            <a:endParaRPr sz="2000" b="1"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8199" name="3 Imagen"/>
          <p:cNvSpPr>
            <a:spLocks noChangeAspect="1"/>
          </p:cNvSpPr>
          <p:nvPr/>
        </p:nvSpPr>
        <p:spPr bwMode="auto">
          <a:xfrm>
            <a:off x="431800" y="142875"/>
            <a:ext cx="1079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00" name="4 Imagen"/>
          <p:cNvSpPr>
            <a:spLocks noChangeAspect="1"/>
          </p:cNvSpPr>
          <p:nvPr/>
        </p:nvSpPr>
        <p:spPr bwMode="auto">
          <a:xfrm>
            <a:off x="8351838" y="287338"/>
            <a:ext cx="1079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8201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842" y="136499"/>
            <a:ext cx="16113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489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9219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9220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F63E58-9E92-45DE-A5CC-AFD92C237C33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792163" y="-431800"/>
            <a:ext cx="8712200" cy="431800"/>
          </a:xfrm>
        </p:spPr>
        <p:txBody>
          <a:bodyPr/>
          <a:lstStyle/>
          <a:p>
            <a:pPr algn="l" eaLnBrk="1">
              <a:buSzPct val="45000"/>
              <a:buFont typeface="StarSymbol"/>
              <a:buNone/>
            </a:pPr>
            <a:r>
              <a:rPr sz="2600" b="1" smtClean="0">
                <a:solidFill>
                  <a:srgbClr val="FF3333"/>
                </a:solidFill>
                <a:latin typeface="Arial" pitchFamily="34" charset="0"/>
                <a:ea typeface="Microsoft YaHei" pitchFamily="34" charset="-122"/>
              </a:rPr>
              <a:t>                              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360363" y="0"/>
            <a:ext cx="9215437" cy="9451975"/>
          </a:xfrm>
        </p:spPr>
        <p:txBody>
          <a:bodyPr/>
          <a:lstStyle/>
          <a:p>
            <a:pPr marL="431800" indent="-323850" algn="ctr" eaLnBrk="1">
              <a:buSzPct val="45000"/>
              <a:buFont typeface="StarSymbol"/>
              <a:buNone/>
            </a:pPr>
            <a:r>
              <a:rPr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</a:t>
            </a:r>
            <a:r>
              <a:rPr sz="2400" b="1" dirty="0" smtClean="0">
                <a:solidFill>
                  <a:srgbClr val="FF3333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</a:t>
            </a:r>
            <a:endParaRPr lang="hu-HU" sz="2000" b="1" dirty="0" smtClean="0">
              <a:solidFill>
                <a:srgbClr val="006C31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algn="ctr" eaLnBrk="1">
              <a:buSzPct val="45000"/>
              <a:buFont typeface="StarSymbol"/>
              <a:buNone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Gyakorlati 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végrehajtás</a:t>
            </a:r>
          </a:p>
          <a:p>
            <a:pPr marL="431800" indent="-323850" algn="ctr" eaLnBrk="1">
              <a:buSzPct val="45000"/>
              <a:buFont typeface="StarSymbol"/>
              <a:buNone/>
            </a:pPr>
            <a:r>
              <a:rPr lang="hu-HU" sz="24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(</a:t>
            </a:r>
            <a:r>
              <a:rPr lang="hu-HU" sz="2400" b="1" dirty="0" err="1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Gantt</a:t>
            </a:r>
            <a:r>
              <a:rPr lang="hu-HU" sz="2400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Diagram)</a:t>
            </a:r>
            <a:endParaRPr lang="fr-FR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algn="ctr" eaLnBrk="1">
              <a:buSzPct val="45000"/>
              <a:buFont typeface="StarSymbol"/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Elvek</a:t>
            </a:r>
            <a:endParaRPr sz="2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spcAft>
                <a:spcPct val="0"/>
              </a:spcAft>
              <a:buSzPct val="45000"/>
              <a:buFont typeface="StarSymbol"/>
              <a:buNone/>
            </a:pPr>
            <a:r>
              <a:rPr lang="hu-HU" sz="16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/>
            </a:r>
            <a:br>
              <a:rPr lang="hu-HU" sz="16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</a:br>
            <a:r>
              <a:rPr lang="hu-HU" sz="16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- egyszer eljusson mindegyik oktatási partnerhez</a:t>
            </a:r>
            <a:endParaRPr lang="es-ES_tradnl" sz="1600" b="1" dirty="0" smtClean="0">
              <a:solidFill>
                <a:srgbClr val="006C31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spcAft>
                <a:spcPct val="0"/>
              </a:spcAft>
              <a:buSzPct val="45000"/>
              <a:buFont typeface="StarSymbol"/>
              <a:buNone/>
            </a:pPr>
            <a:r>
              <a:rPr lang="hu-HU" sz="16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-  két partner felelős minden egyes tevékenységért</a:t>
            </a:r>
            <a:endParaRPr lang="es-ES_tradnl" sz="1600" b="1" dirty="0" smtClean="0">
              <a:solidFill>
                <a:srgbClr val="006C31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spcAft>
                <a:spcPct val="0"/>
              </a:spcAft>
              <a:buSzPct val="45000"/>
              <a:buNone/>
            </a:pPr>
            <a:r>
              <a:rPr lang="es-ES_tradnl" sz="16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</a:t>
            </a:r>
            <a:r>
              <a:rPr lang="hu-HU" sz="16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s-ES_tradnl" sz="16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hu-HU" sz="16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-  egy külső értékelő követi projektünket</a:t>
            </a:r>
            <a:endParaRPr lang="es-ES_tradnl" sz="2000" b="1" dirty="0" smtClean="0">
              <a:solidFill>
                <a:srgbClr val="3333FF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algn="ctr" eaLnBrk="1">
              <a:spcAft>
                <a:spcPct val="0"/>
              </a:spcAft>
              <a:buSzPct val="45000"/>
              <a:buFontTx/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Találkozók</a:t>
            </a:r>
            <a:r>
              <a:rPr sz="2400" b="1" dirty="0" smtClean="0">
                <a:solidFill>
                  <a:srgbClr val="009933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</a:t>
            </a:r>
          </a:p>
          <a:p>
            <a:pPr marL="431800" indent="-323850" eaLnBrk="1">
              <a:buSzPct val="45000"/>
              <a:buFont typeface="StarSymbol"/>
              <a:buNone/>
            </a:pPr>
            <a:r>
              <a:rPr sz="2000" b="1" dirty="0">
                <a:solidFill>
                  <a:srgbClr val="008A3E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sz="2000" b="1" dirty="0" smtClean="0">
                <a:solidFill>
                  <a:srgbClr val="008A3E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</a:t>
            </a:r>
            <a:r>
              <a:rPr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4 </a:t>
            </a: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multiplikációs esemény</a:t>
            </a:r>
            <a:r>
              <a:rPr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                                                </a:t>
            </a:r>
            <a:r>
              <a:rPr sz="2000" b="1" dirty="0" smtClean="0">
                <a:solidFill>
                  <a:srgbClr val="6666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- 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n</a:t>
            </a:r>
            <a:r>
              <a:rPr lang="hu-HU" sz="2000" b="1" dirty="0" err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emzeti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és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peda</a:t>
            </a:r>
            <a:r>
              <a:rPr lang="hu-HU" sz="2000" b="1" dirty="0" err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gógiai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=&gt;     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normák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(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gyűjtemény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)</a:t>
            </a:r>
            <a:r>
              <a:rPr sz="2000" b="1" dirty="0" smtClean="0">
                <a:solidFill>
                  <a:srgbClr val="FF66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(HU) 		     - e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u</a:t>
            </a:r>
            <a:r>
              <a:rPr lang="hu-HU" sz="2000" b="1" dirty="0" err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rópai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és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techni</a:t>
            </a:r>
            <a:r>
              <a:rPr lang="hu-HU" sz="2000" b="1" dirty="0" err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kai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        =&gt; </a:t>
            </a:r>
            <a:r>
              <a:rPr sz="2000" b="1" dirty="0" smtClean="0">
                <a:solidFill>
                  <a:srgbClr val="FF66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o</a:t>
            </a:r>
            <a:r>
              <a:rPr lang="hu-HU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peratív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útmutató</a:t>
            </a: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(AT) </a:t>
            </a:r>
            <a:r>
              <a:rPr lang="fr-FR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…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- 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eur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ó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p</a:t>
            </a:r>
            <a:r>
              <a:rPr lang="hu-HU" sz="2000" b="1" dirty="0" err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ai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és szervezeti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=&gt;      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elismerés</a:t>
            </a:r>
            <a:r>
              <a:rPr sz="2000" b="1" dirty="0" smtClean="0">
                <a:solidFill>
                  <a:srgbClr val="FF66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(SP)         	                                  - 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világszerte és szakmai szinten 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=&gt;     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eredmények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(FR) 		</a:t>
            </a:r>
          </a:p>
          <a:p>
            <a:pPr marL="431800" indent="-323850" eaLnBrk="1">
              <a:buSzPct val="45000"/>
              <a:buFontTx/>
              <a:buChar char="-"/>
            </a:pPr>
            <a:r>
              <a:rPr lang="fr-FR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3 </a:t>
            </a: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tevékenység</a:t>
            </a:r>
            <a:r>
              <a:rPr lang="fr-FR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</a:t>
            </a:r>
            <a:r>
              <a:rPr sz="16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=&gt; </a:t>
            </a:r>
            <a:r>
              <a:rPr lang="fr-FR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- 1 ECVET 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képzés</a:t>
            </a:r>
            <a:r>
              <a:rPr lang="fr-FR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(SLO)						         </a:t>
            </a:r>
            <a:r>
              <a:rPr lang="hu-HU" sz="2000" b="1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</a:t>
            </a:r>
            <a:r>
              <a:rPr lang="fr-FR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- 2 </a:t>
            </a:r>
            <a:r>
              <a:rPr lang="hu-HU" sz="2000" b="1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értékelő ülésszak</a:t>
            </a:r>
            <a:r>
              <a:rPr lang="es-ES" sz="2000" b="1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fr-FR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(IT, AT) </a:t>
            </a:r>
          </a:p>
          <a:p>
            <a:pPr marL="431800" indent="-323850" eaLnBrk="1">
              <a:buSzPct val="45000"/>
              <a:buFontTx/>
              <a:buChar char="-"/>
            </a:pPr>
            <a:r>
              <a:rPr lang="fr-FR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7 </a:t>
            </a:r>
            <a:r>
              <a:rPr lang="hu-HU" sz="2000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nemzetközi </a:t>
            </a:r>
            <a:r>
              <a:rPr lang="hu-HU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projekttalálkozó</a:t>
            </a:r>
            <a:r>
              <a:rPr lang="fr-FR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</a:t>
            </a:r>
            <a:r>
              <a:rPr sz="16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=&gt;   </a:t>
            </a:r>
            <a:r>
              <a:rPr lang="fr-FR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- </a:t>
            </a:r>
            <a:r>
              <a:rPr lang="hu-HU" sz="2000" b="1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az elvégzett munka 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érvényesítése</a:t>
            </a:r>
            <a:r>
              <a:rPr lang="fr-FR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        </a:t>
            </a:r>
            <a:r>
              <a:rPr lang="es-ES" sz="2000" b="1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		             -</a:t>
            </a:r>
            <a:r>
              <a:rPr lang="hu-HU" sz="2000" b="1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a jövőbeli munka meghatározása és </a:t>
            </a:r>
            <a:r>
              <a:rPr lang="hu-HU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tervezése</a:t>
            </a:r>
            <a:endParaRPr lang="fr-FR" sz="2000" b="1" dirty="0" smtClean="0">
              <a:solidFill>
                <a:srgbClr val="0000FF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algn="r" eaLnBrk="1">
              <a:buSzPct val="45000"/>
              <a:buFont typeface="StarSymbol"/>
              <a:buNone/>
            </a:pPr>
            <a:endParaRPr sz="2000" b="1" dirty="0" smtClean="0">
              <a:solidFill>
                <a:srgbClr val="0000FF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algn="r" eaLnBrk="1">
              <a:buSzPct val="45000"/>
              <a:buFont typeface="StarSymbol"/>
              <a:buNone/>
            </a:pPr>
            <a:endParaRPr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buSzPct val="45000"/>
              <a:buFont typeface="StarSymbol"/>
              <a:buNone/>
            </a:pPr>
            <a:endParaRPr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9223" name="3 Imagen"/>
          <p:cNvSpPr>
            <a:spLocks noChangeAspect="1"/>
          </p:cNvSpPr>
          <p:nvPr/>
        </p:nvSpPr>
        <p:spPr bwMode="auto">
          <a:xfrm>
            <a:off x="431800" y="142875"/>
            <a:ext cx="1079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4" name="4 Imagen"/>
          <p:cNvSpPr>
            <a:spLocks noChangeAspect="1"/>
          </p:cNvSpPr>
          <p:nvPr/>
        </p:nvSpPr>
        <p:spPr bwMode="auto">
          <a:xfrm>
            <a:off x="8351838" y="71438"/>
            <a:ext cx="1079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438" y="0"/>
            <a:ext cx="1611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489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0243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0244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6D31D9-28A0-42BF-A952-DA721DC8C1A9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0245" name="1 Título"/>
          <p:cNvSpPr txBox="1">
            <a:spLocks noGrp="1"/>
          </p:cNvSpPr>
          <p:nvPr>
            <p:ph type="title" idx="4294967295"/>
          </p:nvPr>
        </p:nvSpPr>
        <p:spPr>
          <a:xfrm>
            <a:off x="647700" y="-2028825"/>
            <a:ext cx="9072563" cy="1812925"/>
          </a:xfrm>
        </p:spPr>
        <p:txBody>
          <a:bodyPr/>
          <a:lstStyle/>
          <a:p>
            <a:pPr eaLnBrk="1"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10246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431800" y="288032"/>
            <a:ext cx="8641530" cy="1547589"/>
          </a:xfrm>
        </p:spPr>
        <p:txBody>
          <a:bodyPr/>
          <a:lstStyle/>
          <a:p>
            <a:pPr marL="431800" indent="-323850" algn="ctr" eaLnBrk="1">
              <a:buSzPct val="45000"/>
              <a:buFont typeface="StarSymbol"/>
              <a:buNone/>
            </a:pPr>
            <a:r>
              <a:rPr b="1" dirty="0" smtClean="0">
                <a:solidFill>
                  <a:srgbClr val="FF3333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BERGERAC</a:t>
            </a:r>
          </a:p>
          <a:p>
            <a:pPr marL="431800" indent="-323850" algn="ctr" eaLnBrk="1">
              <a:buSzPct val="45000"/>
              <a:buFont typeface="StarSymbol"/>
              <a:buNone/>
            </a:pPr>
            <a:r>
              <a:rPr lang="hu-HU" sz="2400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Projektindító találkozó</a:t>
            </a:r>
            <a:endParaRPr sz="2400" dirty="0" smtClean="0">
              <a:solidFill>
                <a:srgbClr val="006C31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buSzPct val="45000"/>
              <a:buFont typeface="StarSymbol"/>
              <a:buNone/>
            </a:pPr>
            <a:endParaRPr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buSzPct val="45000"/>
              <a:buFont typeface="StarSymbol"/>
              <a:buNone/>
            </a:pPr>
            <a:endParaRPr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buSzPct val="45000"/>
              <a:buFont typeface="StarSymbol"/>
              <a:buNone/>
            </a:pPr>
            <a:endParaRPr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buSzPct val="45000"/>
              <a:buFont typeface="StarSymbol"/>
              <a:buNone/>
            </a:pPr>
            <a:endParaRPr sz="2200"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buSzPct val="45000"/>
              <a:buFont typeface="StarSymbol"/>
              <a:buNone/>
            </a:pPr>
            <a:r>
              <a:rPr sz="22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        </a:t>
            </a:r>
            <a:r>
              <a:rPr sz="22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	</a:t>
            </a:r>
            <a:endParaRPr sz="2200" b="1" dirty="0" smtClean="0">
              <a:solidFill>
                <a:srgbClr val="007826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buSzPct val="45000"/>
              <a:buFont typeface="StarSymbol"/>
              <a:buNone/>
            </a:pPr>
            <a:r>
              <a:rPr sz="22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					        </a:t>
            </a:r>
          </a:p>
          <a:p>
            <a:pPr marL="431800" indent="-323850" eaLnBrk="1">
              <a:buSzPct val="45000"/>
              <a:buFont typeface="StarSymbol"/>
              <a:buNone/>
            </a:pPr>
            <a:endParaRPr sz="2200"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0"/>
            <a:ext cx="1611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489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180281" y="5147989"/>
            <a:ext cx="500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1800" indent="-323850" algn="ctr" eaLnBrk="1">
              <a:buSzPct val="45000"/>
              <a:buFont typeface="StarSymbol"/>
              <a:buNone/>
            </a:pPr>
            <a:r>
              <a:rPr lang="en-US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                           </a:t>
            </a:r>
            <a:endParaRPr lang="es-ES" dirty="0">
              <a:solidFill>
                <a:srgbClr val="006C3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112320" y="6156100"/>
            <a:ext cx="5004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1800" indent="-323850" algn="ctr" eaLnBrk="1">
              <a:buSzPct val="45000"/>
              <a:buFont typeface="StarSymbol"/>
              <a:buNone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Látogatás CHATEAU SOUTARD SAINT EMILION - ban                                      </a:t>
            </a:r>
            <a:endParaRPr lang="es-E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719832" y="6012085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VITEA PROJEKT MENEDZSMENT MŰKÖDÉSE</a:t>
            </a:r>
            <a:endParaRPr 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4519</TotalTime>
  <Words>373</Words>
  <Application>Microsoft Office PowerPoint</Application>
  <PresentationFormat>Egyéni</PresentationFormat>
  <Paragraphs>178</Paragraphs>
  <Slides>14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3" baseType="lpstr">
      <vt:lpstr>Arial Unicode MS</vt:lpstr>
      <vt:lpstr>Microsoft YaHei</vt:lpstr>
      <vt:lpstr>Arial</vt:lpstr>
      <vt:lpstr>Calibri</vt:lpstr>
      <vt:lpstr>Mangal</vt:lpstr>
      <vt:lpstr>StarSymbol</vt:lpstr>
      <vt:lpstr>Tahoma</vt:lpstr>
      <vt:lpstr>Times New Roman</vt:lpstr>
      <vt:lpstr>Standard</vt:lpstr>
      <vt:lpstr>                                                                                                                                                                                                                        VITEA   SZAKMAI ÚTITERV A MEZŐGAZDASÁGI KÉPZÉSBEN ÉS OKTATÁSBAN  vagy  SZŐLŐMŰVELÉS ÉS OKTATÁS MINDEN TÍPUSÚ TANULÓ SZÁMÁRA   http://www.vitea-vinepruning-erasmus.com/  ERASMUS+ STRATEGIC PARTNERSHIP FOR VET2015-2017                                                                                         </vt:lpstr>
      <vt:lpstr>11 PARTNER     7 ORSZÁG</vt:lpstr>
      <vt:lpstr>PowerPoint bemutató</vt:lpstr>
      <vt:lpstr>PowerPoint bemutató</vt:lpstr>
      <vt:lpstr>PowerPoint bemutató</vt:lpstr>
      <vt:lpstr>PowerPoint bemutató</vt:lpstr>
      <vt:lpstr>Tartalom</vt:lpstr>
      <vt:lpstr>                             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VITEA  VOCATIONAL ITINERARY IN TRAINING                   AND EDUCATION IN AGRICULTURE                                 OR                 VITICULTURE AND EDUCATION  FOR ALL TYPES OF LEARNERS   http://www.vitea-vinepruning-erasmus.com/  ERASMUS+ STRATEGIC PARTNERSHIP FOR VOCATIONAL EDUCATION AND TRAINING 2015-2017</dc:title>
  <dc:creator>Jean-Marc BAYLE</dc:creator>
  <cp:lastModifiedBy>Muth Imre</cp:lastModifiedBy>
  <cp:revision>198</cp:revision>
  <cp:lastPrinted>2017-04-24T22:01:13Z</cp:lastPrinted>
  <dcterms:created xsi:type="dcterms:W3CDTF">2016-04-27T01:42:28Z</dcterms:created>
  <dcterms:modified xsi:type="dcterms:W3CDTF">2017-09-18T18:33:52Z</dcterms:modified>
</cp:coreProperties>
</file>